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7" r:id="rId1"/>
    <p:sldMasterId id="2147483843" r:id="rId2"/>
  </p:sldMasterIdLst>
  <p:notesMasterIdLst>
    <p:notesMasterId r:id="rId53"/>
  </p:notesMasterIdLst>
  <p:sldIdLst>
    <p:sldId id="334" r:id="rId3"/>
    <p:sldId id="257" r:id="rId4"/>
    <p:sldId id="320" r:id="rId5"/>
    <p:sldId id="321" r:id="rId6"/>
    <p:sldId id="323" r:id="rId7"/>
    <p:sldId id="325" r:id="rId8"/>
    <p:sldId id="324" r:id="rId9"/>
    <p:sldId id="326" r:id="rId10"/>
    <p:sldId id="266" r:id="rId11"/>
    <p:sldId id="258" r:id="rId12"/>
    <p:sldId id="287" r:id="rId13"/>
    <p:sldId id="327" r:id="rId14"/>
    <p:sldId id="312" r:id="rId15"/>
    <p:sldId id="289" r:id="rId16"/>
    <p:sldId id="290" r:id="rId17"/>
    <p:sldId id="291" r:id="rId18"/>
    <p:sldId id="292" r:id="rId19"/>
    <p:sldId id="313" r:id="rId20"/>
    <p:sldId id="293" r:id="rId21"/>
    <p:sldId id="314" r:id="rId22"/>
    <p:sldId id="315" r:id="rId23"/>
    <p:sldId id="328" r:id="rId24"/>
    <p:sldId id="316" r:id="rId25"/>
    <p:sldId id="317" r:id="rId26"/>
    <p:sldId id="318" r:id="rId27"/>
    <p:sldId id="329" r:id="rId28"/>
    <p:sldId id="294" r:id="rId29"/>
    <p:sldId id="295" r:id="rId30"/>
    <p:sldId id="322" r:id="rId31"/>
    <p:sldId id="330" r:id="rId32"/>
    <p:sldId id="296" r:id="rId33"/>
    <p:sldId id="297" r:id="rId34"/>
    <p:sldId id="298" r:id="rId35"/>
    <p:sldId id="299" r:id="rId36"/>
    <p:sldId id="300" r:id="rId37"/>
    <p:sldId id="301" r:id="rId38"/>
    <p:sldId id="302" r:id="rId39"/>
    <p:sldId id="331" r:id="rId40"/>
    <p:sldId id="303" r:id="rId41"/>
    <p:sldId id="332" r:id="rId42"/>
    <p:sldId id="304" r:id="rId43"/>
    <p:sldId id="305" r:id="rId44"/>
    <p:sldId id="306" r:id="rId45"/>
    <p:sldId id="307" r:id="rId46"/>
    <p:sldId id="308" r:id="rId47"/>
    <p:sldId id="309" r:id="rId48"/>
    <p:sldId id="310" r:id="rId49"/>
    <p:sldId id="278" r:id="rId50"/>
    <p:sldId id="319" r:id="rId51"/>
    <p:sldId id="261"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97">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EF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9"/>
    <p:restoredTop sz="94522"/>
  </p:normalViewPr>
  <p:slideViewPr>
    <p:cSldViewPr snapToObjects="1" showGuides="1">
      <p:cViewPr varScale="1">
        <p:scale>
          <a:sx n="112" d="100"/>
          <a:sy n="112" d="100"/>
        </p:scale>
        <p:origin x="1544" y="192"/>
      </p:cViewPr>
      <p:guideLst>
        <p:guide orient="horz" pos="1797"/>
        <p:guide pos="312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6B0FDB-A584-6F4A-BE4C-82CD2A723B19}" type="datetimeFigureOut">
              <a:rPr lang="en-US" smtClean="0"/>
              <a:pPr/>
              <a:t>3/1/20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D22E5E-14F4-274C-ACF5-0946F3C1B4B3}" type="slidenum">
              <a:rPr lang="en-GB" smtClean="0"/>
              <a:pPr/>
              <a:t>‹nº›</a:t>
            </a:fld>
            <a:endParaRPr lang="en-GB"/>
          </a:p>
        </p:txBody>
      </p:sp>
    </p:spTree>
    <p:extLst>
      <p:ext uri="{BB962C8B-B14F-4D97-AF65-F5344CB8AC3E}">
        <p14:creationId xmlns:p14="http://schemas.microsoft.com/office/powerpoint/2010/main" val="7660797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GB" dirty="0" err="1"/>
              <a:t>Que</a:t>
            </a:r>
            <a:r>
              <a:rPr lang="en-GB" dirty="0"/>
              <a:t> </a:t>
            </a:r>
            <a:r>
              <a:rPr lang="en-GB" dirty="0" err="1"/>
              <a:t>é</a:t>
            </a:r>
            <a:r>
              <a:rPr lang="en-GB" dirty="0"/>
              <a:t> </a:t>
            </a:r>
            <a:r>
              <a:rPr lang="en-GB" dirty="0" err="1"/>
              <a:t>o</a:t>
            </a:r>
            <a:r>
              <a:rPr lang="en-GB" dirty="0"/>
              <a:t> </a:t>
            </a:r>
            <a:r>
              <a:rPr lang="en-GB" dirty="0" err="1"/>
              <a:t>Negócio</a:t>
            </a:r>
            <a:r>
              <a:rPr lang="en-GB" dirty="0"/>
              <a:t> </a:t>
            </a:r>
            <a:r>
              <a:rPr lang="en-GB" dirty="0" err="1"/>
              <a:t>para</a:t>
            </a:r>
            <a:r>
              <a:rPr lang="en-GB" dirty="0"/>
              <a:t> </a:t>
            </a:r>
            <a:r>
              <a:rPr lang="en-GB" dirty="0" err="1"/>
              <a:t>voçês</a:t>
            </a:r>
            <a:r>
              <a:rPr lang="en-GB" dirty="0"/>
              <a:t>?</a:t>
            </a:r>
          </a:p>
          <a:p>
            <a:pPr>
              <a:buFontTx/>
              <a:buChar char="•"/>
            </a:pP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pPr/>
              <a:t>9</a:t>
            </a:fld>
            <a:endParaRPr lang="en-GB"/>
          </a:p>
        </p:txBody>
      </p:sp>
    </p:spTree>
    <p:extLst>
      <p:ext uri="{BB962C8B-B14F-4D97-AF65-F5344CB8AC3E}">
        <p14:creationId xmlns:p14="http://schemas.microsoft.com/office/powerpoint/2010/main" val="29118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 </a:t>
            </a:r>
            <a:r>
              <a:rPr lang="en-US" b="1" dirty="0"/>
              <a:t>financial comfort</a:t>
            </a:r>
            <a:r>
              <a:rPr lang="en-US" dirty="0"/>
              <a:t>: we had to work hard, so we could justify our pay checks. However, our performance had an effect only on a mid to long term basis, but rarely on a short term basis. The risk was limited, and easily managed. </a:t>
            </a:r>
          </a:p>
          <a:p>
            <a:r>
              <a:rPr lang="en-US" dirty="0"/>
              <a:t>The </a:t>
            </a:r>
            <a:r>
              <a:rPr lang="en-US" b="1" dirty="0"/>
              <a:t>process comfort</a:t>
            </a:r>
            <a:r>
              <a:rPr lang="en-US" dirty="0"/>
              <a:t>: we were part of a group, an entity, and whether we were a driver or a follower, we did not have to worry night and day about the “what to do?” or the “why do this rather than that?” because it was being expressed and managed collectively. </a:t>
            </a:r>
          </a:p>
          <a:p>
            <a:r>
              <a:rPr lang="en-US" dirty="0"/>
              <a:t>The </a:t>
            </a:r>
            <a:r>
              <a:rPr lang="en-US" b="1" dirty="0"/>
              <a:t>time management comfort</a:t>
            </a:r>
            <a:r>
              <a:rPr lang="en-US" dirty="0"/>
              <a:t>: this might be the biggest challenge, because you never see the truly positive aspects of office hours until you loose them.</a:t>
            </a:r>
          </a:p>
          <a:p>
            <a:endParaRPr lang="en-US" dirty="0"/>
          </a:p>
          <a:p>
            <a:r>
              <a:rPr lang="en-US" dirty="0"/>
              <a:t>The combination of the three brought a whole new dimension to our professional lives, and clearly challenged our pre-conceived convictions.</a:t>
            </a:r>
          </a:p>
          <a:p>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11</a:t>
            </a:fld>
            <a:endParaRPr lang="en-GB">
              <a:solidFill>
                <a:prstClr val="black"/>
              </a:solidFill>
              <a:latin typeface="Calibri"/>
            </a:endParaRPr>
          </a:p>
        </p:txBody>
      </p:sp>
    </p:spTree>
    <p:extLst>
      <p:ext uri="{BB962C8B-B14F-4D97-AF65-F5344CB8AC3E}">
        <p14:creationId xmlns:p14="http://schemas.microsoft.com/office/powerpoint/2010/main" val="1907875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largely held view of the term is that an Entrepreneur is the person who brings about a change and possesses characteristics to implement ideas to benefit the society as a whole. Only a few people are talented enough to manage this change. Apart from this definition, a simple explanation of the term ?Entrepreneurship? is that it is the person who wants to work for himself. </a:t>
            </a: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15</a:t>
            </a:fld>
            <a:endParaRPr lang="en-GB">
              <a:solidFill>
                <a:prstClr val="black"/>
              </a:solidFill>
              <a:latin typeface="Calibri"/>
            </a:endParaRPr>
          </a:p>
        </p:txBody>
      </p:sp>
    </p:spTree>
    <p:extLst>
      <p:ext uri="{BB962C8B-B14F-4D97-AF65-F5344CB8AC3E}">
        <p14:creationId xmlns:p14="http://schemas.microsoft.com/office/powerpoint/2010/main" val="896388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 Empreendedorismo </a:t>
            </a:r>
            <a:r>
              <a:rPr lang="en-GB" dirty="0" err="1"/>
              <a:t>pode</a:t>
            </a:r>
            <a:r>
              <a:rPr lang="en-GB" baseline="0" dirty="0"/>
              <a:t> ser intra </a:t>
            </a:r>
            <a:r>
              <a:rPr lang="en-GB" baseline="0" dirty="0" err="1"/>
              <a:t>ou</a:t>
            </a:r>
            <a:r>
              <a:rPr lang="en-GB" baseline="0" dirty="0"/>
              <a:t> inter</a:t>
            </a: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19</a:t>
            </a:fld>
            <a:endParaRPr lang="en-GB">
              <a:solidFill>
                <a:prstClr val="black"/>
              </a:solidFill>
              <a:latin typeface="Calibri"/>
            </a:endParaRPr>
          </a:p>
        </p:txBody>
      </p:sp>
    </p:spTree>
    <p:extLst>
      <p:ext uri="{BB962C8B-B14F-4D97-AF65-F5344CB8AC3E}">
        <p14:creationId xmlns:p14="http://schemas.microsoft.com/office/powerpoint/2010/main" val="1001265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they and how</a:t>
            </a:r>
            <a:r>
              <a:rPr lang="en-US" baseline="0" dirty="0"/>
              <a:t> do they differ?</a:t>
            </a:r>
          </a:p>
          <a:p>
            <a:r>
              <a:rPr lang="en-US" baseline="0" dirty="0"/>
              <a:t>Can you name examples?</a:t>
            </a:r>
          </a:p>
          <a:p>
            <a:endParaRPr lang="en-US" baseline="0" dirty="0"/>
          </a:p>
          <a:p>
            <a:r>
              <a:rPr lang="en-US" baseline="0" dirty="0"/>
              <a:t>INTRAPRENEURSHIP – VINHO D’AGUA Casa </a:t>
            </a:r>
            <a:r>
              <a:rPr lang="en-US" baseline="0" dirty="0" err="1"/>
              <a:t>Ervideira</a:t>
            </a:r>
            <a:endParaRPr lang="en-US" baseline="0" dirty="0"/>
          </a:p>
          <a:p>
            <a:endParaRPr lang="en-US" baseline="0" dirty="0"/>
          </a:p>
          <a:p>
            <a:r>
              <a:rPr lang="en-US" baseline="0" dirty="0"/>
              <a:t>ECONOMIC – UNIPLACES</a:t>
            </a:r>
          </a:p>
          <a:p>
            <a:endParaRPr lang="en-US" baseline="0" dirty="0"/>
          </a:p>
          <a:p>
            <a:r>
              <a:rPr lang="en-US" baseline="0" dirty="0"/>
              <a:t>SOCIAL -  Ocean Sole</a:t>
            </a:r>
            <a:endParaRPr lang="en-US" dirty="0"/>
          </a:p>
        </p:txBody>
      </p:sp>
      <p:sp>
        <p:nvSpPr>
          <p:cNvPr id="4" name="Slide Number Placeholder 3"/>
          <p:cNvSpPr>
            <a:spLocks noGrp="1"/>
          </p:cNvSpPr>
          <p:nvPr>
            <p:ph type="sldNum" sz="quarter" idx="10"/>
          </p:nvPr>
        </p:nvSpPr>
        <p:spPr/>
        <p:txBody>
          <a:bodyPr/>
          <a:lstStyle/>
          <a:p>
            <a:fld id="{91B01443-9EC5-A245-8F7F-1CA5F70DA953}" type="slidenum">
              <a:rPr lang="en-GB" smtClean="0"/>
              <a:pPr/>
              <a:t>21</a:t>
            </a:fld>
            <a:endParaRPr lang="en-GB"/>
          </a:p>
        </p:txBody>
      </p:sp>
    </p:spTree>
    <p:extLst>
      <p:ext uri="{BB962C8B-B14F-4D97-AF65-F5344CB8AC3E}">
        <p14:creationId xmlns:p14="http://schemas.microsoft.com/office/powerpoint/2010/main" val="2175921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a:t>Qual</a:t>
            </a:r>
            <a:r>
              <a:rPr lang="en-GB" dirty="0"/>
              <a:t> a </a:t>
            </a:r>
            <a:r>
              <a:rPr lang="en-GB" dirty="0" err="1"/>
              <a:t>Vossa</a:t>
            </a:r>
            <a:r>
              <a:rPr lang="en-GB" dirty="0"/>
              <a:t> </a:t>
            </a:r>
            <a:r>
              <a:rPr lang="en-GB" dirty="0" err="1"/>
              <a:t>precepção</a:t>
            </a:r>
            <a:r>
              <a:rPr lang="en-GB" dirty="0"/>
              <a:t> </a:t>
            </a:r>
            <a:r>
              <a:rPr lang="en-GB" dirty="0" err="1"/>
              <a:t>da</a:t>
            </a:r>
            <a:r>
              <a:rPr lang="en-GB" dirty="0"/>
              <a:t> </a:t>
            </a:r>
            <a:r>
              <a:rPr lang="en-GB" dirty="0" err="1"/>
              <a:t>ciência</a:t>
            </a:r>
            <a:r>
              <a:rPr lang="en-GB" dirty="0"/>
              <a:t> </a:t>
            </a:r>
            <a:r>
              <a:rPr lang="en-GB" dirty="0" err="1"/>
              <a:t>que</a:t>
            </a:r>
            <a:r>
              <a:rPr lang="en-GB" dirty="0"/>
              <a:t> </a:t>
            </a:r>
            <a:r>
              <a:rPr lang="en-GB" dirty="0" err="1"/>
              <a:t>fazem</a:t>
            </a:r>
            <a:r>
              <a:rPr lang="en-GB" dirty="0"/>
              <a:t>?</a:t>
            </a:r>
          </a:p>
          <a:p>
            <a:r>
              <a:rPr lang="en-GB" dirty="0" err="1"/>
              <a:t>Qual</a:t>
            </a:r>
            <a:r>
              <a:rPr lang="en-GB" dirty="0"/>
              <a:t> a</a:t>
            </a:r>
            <a:r>
              <a:rPr lang="en-GB" baseline="0" dirty="0"/>
              <a:t> </a:t>
            </a:r>
            <a:r>
              <a:rPr lang="en-GB" baseline="0" dirty="0" err="1"/>
              <a:t>percepção</a:t>
            </a:r>
            <a:r>
              <a:rPr lang="en-GB" baseline="0" dirty="0"/>
              <a:t> </a:t>
            </a:r>
            <a:r>
              <a:rPr lang="en-GB" baseline="0" dirty="0" err="1"/>
              <a:t>que</a:t>
            </a:r>
            <a:r>
              <a:rPr lang="en-GB" baseline="0" dirty="0"/>
              <a:t> </a:t>
            </a:r>
            <a:r>
              <a:rPr lang="en-GB" baseline="0" dirty="0" err="1"/>
              <a:t>têm</a:t>
            </a:r>
            <a:r>
              <a:rPr lang="en-GB" baseline="0" dirty="0"/>
              <a:t> </a:t>
            </a:r>
            <a:r>
              <a:rPr lang="en-GB" baseline="0" dirty="0" err="1"/>
              <a:t>da</a:t>
            </a:r>
            <a:r>
              <a:rPr lang="en-GB" baseline="0" dirty="0"/>
              <a:t> </a:t>
            </a:r>
            <a:r>
              <a:rPr lang="en-GB" baseline="0" dirty="0" err="1"/>
              <a:t>percepção</a:t>
            </a:r>
            <a:r>
              <a:rPr lang="en-GB" baseline="0" dirty="0"/>
              <a:t> dos </a:t>
            </a:r>
            <a:r>
              <a:rPr lang="en-GB" baseline="0" dirty="0" err="1"/>
              <a:t>outros</a:t>
            </a:r>
            <a:r>
              <a:rPr lang="en-GB" baseline="0" dirty="0"/>
              <a:t> </a:t>
            </a:r>
            <a:r>
              <a:rPr lang="en-GB" baseline="0" dirty="0" err="1"/>
              <a:t>e</a:t>
            </a:r>
            <a:r>
              <a:rPr lang="en-GB" baseline="0" dirty="0"/>
              <a:t> do </a:t>
            </a:r>
            <a:r>
              <a:rPr lang="en-GB" baseline="0" dirty="0" err="1"/>
              <a:t>público</a:t>
            </a:r>
            <a:r>
              <a:rPr lang="en-GB" baseline="0" dirty="0"/>
              <a:t> </a:t>
            </a:r>
            <a:r>
              <a:rPr lang="en-GB" baseline="0" dirty="0" err="1"/>
              <a:t>generalista</a:t>
            </a:r>
            <a:r>
              <a:rPr lang="en-GB" baseline="0" dirty="0"/>
              <a:t>?</a:t>
            </a: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32</a:t>
            </a:fld>
            <a:endParaRPr lang="en-GB">
              <a:solidFill>
                <a:prstClr val="black"/>
              </a:solidFill>
              <a:latin typeface="Calibri"/>
            </a:endParaRPr>
          </a:p>
        </p:txBody>
      </p:sp>
    </p:spTree>
    <p:extLst>
      <p:ext uri="{BB962C8B-B14F-4D97-AF65-F5344CB8AC3E}">
        <p14:creationId xmlns:p14="http://schemas.microsoft.com/office/powerpoint/2010/main" val="873718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TT Function:</a:t>
            </a:r>
          </a:p>
          <a:p>
            <a:r>
              <a:rPr lang="en-US" sz="1200" b="1" kern="1200" dirty="0">
                <a:solidFill>
                  <a:schemeClr val="tx1"/>
                </a:solidFill>
                <a:latin typeface="+mn-lt"/>
                <a:ea typeface="+mn-ea"/>
                <a:cs typeface="+mn-cs"/>
              </a:rPr>
              <a:t> Coordinate: Coordinating between technology users and developers, between researchers and manufactures is an important element of technology transfer. Access to relevant internal and external resources to individual projects and enterprises has to be enabled.</a:t>
            </a:r>
          </a:p>
          <a:p>
            <a:r>
              <a:rPr lang="en-US" sz="1200" b="1" kern="1200" dirty="0">
                <a:solidFill>
                  <a:schemeClr val="tx1"/>
                </a:solidFill>
                <a:latin typeface="+mn-lt"/>
                <a:ea typeface="+mn-ea"/>
                <a:cs typeface="+mn-cs"/>
              </a:rPr>
              <a:t> Nurture: A main ingredient for moving technology from a research laboratory to a new business enterprise successfully is an environment that is supportive of entrepreneurship. This needs to be encouraged by providing guidance, counseling and resources.</a:t>
            </a:r>
          </a:p>
          <a:p>
            <a:r>
              <a:rPr lang="en-US" sz="1200" b="1" kern="1200" dirty="0">
                <a:solidFill>
                  <a:schemeClr val="tx1"/>
                </a:solidFill>
                <a:latin typeface="+mn-lt"/>
                <a:ea typeface="+mn-ea"/>
                <a:cs typeface="+mn-cs"/>
              </a:rPr>
              <a:t> Link: Cataloging resources related to business enterprises and connecting would-be entrepreneurs/researchers and other technology developers to outside groups and organizations which can help in the process of starting new products, companies etc. Such linkages provide referrals for individual business counseling, sources of financing or the names of individuals who can help with a particular facet of business development.</a:t>
            </a: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34</a:t>
            </a:fld>
            <a:endParaRPr lang="en-GB">
              <a:solidFill>
                <a:prstClr val="black"/>
              </a:solidFill>
              <a:latin typeface="Calibri"/>
            </a:endParaRPr>
          </a:p>
        </p:txBody>
      </p:sp>
    </p:spTree>
    <p:extLst>
      <p:ext uri="{BB962C8B-B14F-4D97-AF65-F5344CB8AC3E}">
        <p14:creationId xmlns:p14="http://schemas.microsoft.com/office/powerpoint/2010/main" val="98827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35</a:t>
            </a:fld>
            <a:endParaRPr lang="en-GB">
              <a:solidFill>
                <a:prstClr val="black"/>
              </a:solidFill>
              <a:latin typeface="Calibri"/>
            </a:endParaRPr>
          </a:p>
        </p:txBody>
      </p:sp>
    </p:spTree>
    <p:extLst>
      <p:ext uri="{BB962C8B-B14F-4D97-AF65-F5344CB8AC3E}">
        <p14:creationId xmlns:p14="http://schemas.microsoft.com/office/powerpoint/2010/main" val="995151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Performing opportunity recognition, fostering entrepreneurs,</a:t>
            </a:r>
            <a:r>
              <a:rPr lang="en-GB" baseline="0" dirty="0"/>
              <a:t> structuring deals, HARVESTING OUTCOMES!</a:t>
            </a:r>
            <a:br>
              <a:rPr lang="en-GB" baseline="0" dirty="0"/>
            </a:br>
            <a:r>
              <a:rPr lang="en-GB" b="1" baseline="0" dirty="0" err="1"/>
              <a:t>Ferramentas</a:t>
            </a:r>
            <a:r>
              <a:rPr lang="en-GB" b="1" baseline="0" dirty="0"/>
              <a:t>:</a:t>
            </a:r>
          </a:p>
          <a:p>
            <a:r>
              <a:rPr lang="en-GB" b="1" baseline="0" dirty="0"/>
              <a:t>TTO education</a:t>
            </a:r>
          </a:p>
          <a:p>
            <a:r>
              <a:rPr lang="en-GB" b="1" baseline="0" dirty="0"/>
              <a:t>Awareness of opportunity constant search</a:t>
            </a:r>
          </a:p>
          <a:p>
            <a:r>
              <a:rPr lang="en-GB" b="1" baseline="0" dirty="0"/>
              <a:t>Dedicated office</a:t>
            </a:r>
          </a:p>
          <a:p>
            <a:r>
              <a:rPr lang="en-GB" b="1" baseline="0" dirty="0"/>
              <a:t>Competitions</a:t>
            </a:r>
          </a:p>
          <a:p>
            <a:r>
              <a:rPr lang="en-GB" b="1" baseline="0" dirty="0"/>
              <a:t>Learn by doing (use the student force to spread the work)</a:t>
            </a:r>
          </a:p>
          <a:p>
            <a:r>
              <a:rPr lang="en-GB" b="1" baseline="0" dirty="0"/>
              <a:t>Go to meetings with potential customers/buyers/VCs</a:t>
            </a:r>
          </a:p>
          <a:p>
            <a:r>
              <a:rPr lang="en-GB" b="1" baseline="0" dirty="0"/>
              <a:t>Incentives to </a:t>
            </a:r>
            <a:r>
              <a:rPr lang="en-GB" b="1" baseline="0" dirty="0" err="1"/>
              <a:t>Pis</a:t>
            </a:r>
            <a:r>
              <a:rPr lang="en-GB" b="1" baseline="0" dirty="0"/>
              <a:t> – spin-out companies</a:t>
            </a:r>
          </a:p>
          <a:p>
            <a:r>
              <a:rPr lang="en-GB" baseline="0" dirty="0"/>
              <a:t>…</a:t>
            </a:r>
            <a:endParaRPr lang="en-GB" dirty="0"/>
          </a:p>
        </p:txBody>
      </p:sp>
      <p:sp>
        <p:nvSpPr>
          <p:cNvPr id="4" name="Slide Number Placeholder 3"/>
          <p:cNvSpPr>
            <a:spLocks noGrp="1"/>
          </p:cNvSpPr>
          <p:nvPr>
            <p:ph type="sldNum" sz="quarter" idx="10"/>
          </p:nvPr>
        </p:nvSpPr>
        <p:spPr/>
        <p:txBody>
          <a:bodyPr/>
          <a:lstStyle/>
          <a:p>
            <a:fld id="{9ED22E5E-14F4-274C-ACF5-0946F3C1B4B3}" type="slidenum">
              <a:rPr lang="en-GB" smtClean="0">
                <a:solidFill>
                  <a:prstClr val="black"/>
                </a:solidFill>
                <a:latin typeface="Calibri"/>
              </a:rPr>
              <a:pPr/>
              <a:t>36</a:t>
            </a:fld>
            <a:endParaRPr lang="en-GB">
              <a:solidFill>
                <a:prstClr val="black"/>
              </a:solidFill>
              <a:latin typeface="Calibri"/>
            </a:endParaRPr>
          </a:p>
        </p:txBody>
      </p:sp>
    </p:spTree>
    <p:extLst>
      <p:ext uri="{BB962C8B-B14F-4D97-AF65-F5344CB8AC3E}">
        <p14:creationId xmlns:p14="http://schemas.microsoft.com/office/powerpoint/2010/main" val="916332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E637BB6B-EE1B-48FB-8575-0D55C373DE88}" type="datetimeFigureOut">
              <a:rPr lang="en-US" smtClean="0"/>
              <a:pPr/>
              <a:t>3/1/20</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2AA957AF-53C0-420B-9C2D-77DB1416566C}" type="slidenum">
              <a:rPr kumimoji="0" lang="en-US" smtClean="0"/>
              <a:pPr/>
              <a:t>‹nº›</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3/1/20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3/1/20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E637BB6B-EE1B-48FB-8575-0D55C373DE88}" type="datetimeFigureOut">
              <a:rPr lang="en-US" smtClean="0">
                <a:solidFill>
                  <a:srgbClr val="3B3B3B">
                    <a:shade val="50000"/>
                  </a:srgbClr>
                </a:solidFill>
                <a:latin typeface="Arial"/>
              </a:rPr>
              <a:pPr/>
              <a:t>3/1/20</a:t>
            </a:fld>
            <a:endParaRPr lang="en-US">
              <a:solidFill>
                <a:srgbClr val="3B3B3B">
                  <a:shade val="50000"/>
                </a:srgbClr>
              </a:solidFill>
              <a:latin typeface="Arial"/>
            </a:endParaRPr>
          </a:p>
        </p:txBody>
      </p:sp>
      <p:sp>
        <p:nvSpPr>
          <p:cNvPr id="19" name="Footer Placeholder 18"/>
          <p:cNvSpPr>
            <a:spLocks noGrp="1"/>
          </p:cNvSpPr>
          <p:nvPr>
            <p:ph type="ftr" sz="quarter" idx="11"/>
          </p:nvPr>
        </p:nvSpPr>
        <p:spPr/>
        <p:txBody>
          <a:bodyPr/>
          <a:lstStyle/>
          <a:p>
            <a:endParaRPr lang="en-US">
              <a:solidFill>
                <a:srgbClr val="3B3B3B">
                  <a:shade val="50000"/>
                </a:srgbClr>
              </a:solidFill>
              <a:latin typeface="Arial"/>
            </a:endParaRPr>
          </a:p>
        </p:txBody>
      </p:sp>
      <p:sp>
        <p:nvSpPr>
          <p:cNvPr id="27" name="Slide Number Placeholder 26"/>
          <p:cNvSpPr>
            <a:spLocks noGrp="1"/>
          </p:cNvSpPr>
          <p:nvPr>
            <p:ph type="sldNum" sz="quarter" idx="12"/>
          </p:nvPr>
        </p:nvSpPr>
        <p:spPr/>
        <p:txBody>
          <a:bodyPr/>
          <a:lstStyle/>
          <a:p>
            <a:fld id="{2AA957AF-53C0-420B-9C2D-77DB1416566C}" type="slidenum">
              <a:rPr lang="en-US" smtClean="0">
                <a:solidFill>
                  <a:srgbClr val="3B3B3B">
                    <a:shade val="50000"/>
                  </a:srgbClr>
                </a:solidFill>
                <a:latin typeface="Arial"/>
              </a:rPr>
              <a:pPr/>
              <a:t>‹nº›</a:t>
            </a:fld>
            <a:endParaRPr lang="en-US">
              <a:solidFill>
                <a:srgbClr val="3B3B3B">
                  <a:shade val="50000"/>
                </a:srgbClr>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3/1/20</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E637BB6B-EE1B-48FB-8575-0D55C373DE88}" type="datetimeFigureOut">
              <a:rPr lang="en-US" smtClean="0">
                <a:solidFill>
                  <a:srgbClr val="3B3B3B">
                    <a:shade val="50000"/>
                  </a:srgbClr>
                </a:solidFill>
                <a:latin typeface="Arial"/>
              </a:rPr>
              <a:pPr/>
              <a:t>3/1/20</a:t>
            </a:fld>
            <a:endParaRPr lang="en-US">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US">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2AA957AF-53C0-420B-9C2D-77DB1416566C}" type="slidenum">
              <a:rPr lang="en-US" smtClean="0">
                <a:solidFill>
                  <a:srgbClr val="3B3B3B">
                    <a:shade val="50000"/>
                  </a:srgbClr>
                </a:solidFill>
                <a:latin typeface="Arial"/>
              </a:rPr>
              <a:pPr/>
              <a:t>‹nº›</a:t>
            </a:fld>
            <a:endParaRPr lang="en-US">
              <a:solidFill>
                <a:srgbClr val="3B3B3B">
                  <a:shade val="50000"/>
                </a:srgbClr>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3/1/20</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3/1/20</a:t>
            </a:fld>
            <a:endParaRPr lang="en-GB">
              <a:solidFill>
                <a:srgbClr val="3B3B3B">
                  <a:shade val="50000"/>
                </a:srgbClr>
              </a:solidFill>
              <a:latin typeface="Arial"/>
            </a:endParaRPr>
          </a:p>
        </p:txBody>
      </p:sp>
      <p:sp>
        <p:nvSpPr>
          <p:cNvPr id="8" name="Footer Placeholder 7"/>
          <p:cNvSpPr>
            <a:spLocks noGrp="1"/>
          </p:cNvSpPr>
          <p:nvPr>
            <p:ph type="ftr" sz="quarter" idx="11"/>
          </p:nvPr>
        </p:nvSpPr>
        <p:spPr/>
        <p:txBody>
          <a:bodyPr/>
          <a:lstStyle/>
          <a:p>
            <a:endParaRPr lang="en-GB">
              <a:solidFill>
                <a:srgbClr val="3B3B3B">
                  <a:shade val="50000"/>
                </a:srgbClr>
              </a:solidFill>
              <a:latin typeface="Arial"/>
            </a:endParaRPr>
          </a:p>
        </p:txBody>
      </p:sp>
      <p:sp>
        <p:nvSpPr>
          <p:cNvPr id="9" name="Slide Number Placeholder 8"/>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3/1/20</a:t>
            </a:fld>
            <a:endParaRPr lang="en-GB">
              <a:solidFill>
                <a:srgbClr val="3B3B3B">
                  <a:shade val="50000"/>
                </a:srgbClr>
              </a:solidFill>
              <a:latin typeface="Arial"/>
            </a:endParaRPr>
          </a:p>
        </p:txBody>
      </p:sp>
      <p:sp>
        <p:nvSpPr>
          <p:cNvPr id="8" name="Slide Number Placeholder 7"/>
          <p:cNvSpPr>
            <a:spLocks noGrp="1"/>
          </p:cNvSpPr>
          <p:nvPr>
            <p:ph type="sldNum" sz="quarter" idx="11"/>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
        <p:nvSpPr>
          <p:cNvPr id="9" name="Footer Placeholder 8"/>
          <p:cNvSpPr>
            <a:spLocks noGrp="1"/>
          </p:cNvSpPr>
          <p:nvPr>
            <p:ph type="ftr" sz="quarter" idx="12"/>
          </p:nvPr>
        </p:nvSpPr>
        <p:spPr/>
        <p:txBody>
          <a:bodyPr/>
          <a:lstStyle/>
          <a:p>
            <a:endParaRPr lang="en-GB">
              <a:solidFill>
                <a:srgbClr val="3B3B3B">
                  <a:shade val="50000"/>
                </a:srgbClr>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3/1/20</a:t>
            </a:fld>
            <a:endParaRPr lang="en-GB">
              <a:solidFill>
                <a:srgbClr val="3B3B3B">
                  <a:shade val="50000"/>
                </a:srgbClr>
              </a:solidFill>
              <a:latin typeface="Arial"/>
            </a:endParaRPr>
          </a:p>
        </p:txBody>
      </p:sp>
      <p:sp>
        <p:nvSpPr>
          <p:cNvPr id="3" name="Footer Placeholder 2"/>
          <p:cNvSpPr>
            <a:spLocks noGrp="1"/>
          </p:cNvSpPr>
          <p:nvPr>
            <p:ph type="ftr" sz="quarter" idx="11"/>
          </p:nvPr>
        </p:nvSpPr>
        <p:spPr/>
        <p:txBody>
          <a:bodyPr/>
          <a:lstStyle/>
          <a:p>
            <a:endParaRPr lang="en-GB">
              <a:solidFill>
                <a:srgbClr val="3B3B3B">
                  <a:shade val="50000"/>
                </a:srgbClr>
              </a:solidFill>
              <a:latin typeface="Arial"/>
            </a:endParaRPr>
          </a:p>
        </p:txBody>
      </p:sp>
      <p:sp>
        <p:nvSpPr>
          <p:cNvPr id="4" name="Slide Number Placeholder 3"/>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3/1/20</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3/1/20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solidFill>
                  <a:srgbClr val="3B3B3B">
                    <a:shade val="50000"/>
                  </a:srgbClr>
                </a:solidFill>
                <a:latin typeface="Arial"/>
              </a:rPr>
              <a:pPr/>
              <a:t>3/1/20</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3/1/20</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3/1/20</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E637BB6B-EE1B-48FB-8575-0D55C373DE88}" type="datetimeFigureOut">
              <a:rPr lang="en-US" smtClean="0"/>
              <a:pPr/>
              <a:t>3/1/20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‹nº›</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3/1/20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3/1/20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3/1/20</a:t>
            </a:fld>
            <a:endParaRPr lang="en-GB"/>
          </a:p>
        </p:txBody>
      </p:sp>
      <p:sp>
        <p:nvSpPr>
          <p:cNvPr id="8" name="Slide Number Placeholder 7"/>
          <p:cNvSpPr>
            <a:spLocks noGrp="1"/>
          </p:cNvSpPr>
          <p:nvPr>
            <p:ph type="sldNum" sz="quarter" idx="11"/>
          </p:nvPr>
        </p:nvSpPr>
        <p:spPr/>
        <p:txBody>
          <a:bodyPr/>
          <a:lstStyle/>
          <a:p>
            <a:fld id="{3BA10497-A30F-8341-AF29-D99621FED472}" type="slidenum">
              <a:rPr lang="en-GB" smtClean="0"/>
              <a:pPr/>
              <a:t>‹nº›</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pPr/>
              <a:t>3/1/20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3/1/20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pPr/>
              <a:t>‹nº›</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pPr/>
              <a:t>3/1/20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pPr/>
              <a:t>3/1/20</a:t>
            </a:fld>
            <a:endParaRPr lang="en-GB"/>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pPr/>
              <a:t>‹nº›</a:t>
            </a:fld>
            <a:endParaRPr lang="en-GB"/>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solidFill>
                  <a:srgbClr val="3B3B3B">
                    <a:shade val="50000"/>
                  </a:srgbClr>
                </a:solidFill>
                <a:latin typeface="Arial"/>
              </a:rPr>
              <a:pPr/>
              <a:t>3/1/20</a:t>
            </a:fld>
            <a:endParaRPr lang="en-GB">
              <a:solidFill>
                <a:srgbClr val="3B3B3B">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solidFill>
                <a:srgbClr val="3B3B3B">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FCUL_AULAS/IETT2015_2016/AULA%202/YouTube%20-%20Employment%20vs%20Business.mp4" TargetMode="External"/><Relationship Id="rId1" Type="http://schemas.microsoft.com/office/2007/relationships/media" Target="file://localhost/FCUL_AULAS/IETT2015_2016/AULA%202/YouTube%20-%20Employment%20vs%20Business.mp4"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localhost/FCUL_AULAS/IETT2016_2017/AULA%202/YouTube%20-%20Steve%20Jobs%20**An%20Entrepreneur**.mp4" TargetMode="External"/><Relationship Id="rId1" Type="http://schemas.microsoft.com/office/2007/relationships/media" Target="file://localhost/FCUL_AULAS/IETT2016_2017/AULA%202/YouTube%20-%20Steve%20Jobs%20**An%20Entrepreneur**.mp4" TargetMode="External"/><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localhost/FCUL_AULAS/IETT2016_2017/AULA%202/YouTube%20-%20Technology%20Transfer%20-%20Warwick%20Ventures.mp4" TargetMode="External"/><Relationship Id="rId1" Type="http://schemas.microsoft.com/office/2007/relationships/media" Target="file://localhost/FCUL_AULAS/IETT2016_2017/AULA%202/YouTube%20-%20Technology%20Transfer%20-%20Warwick%20Ventures.mp4" TargetMode="Externa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hvieira/FCUL_AULAS/TTC_2010/AULA%202/YouTube%20-%20Think%20Different.mp4" TargetMode="External"/><Relationship Id="rId1" Type="http://schemas.microsoft.com/office/2007/relationships/media" Target="file://localhost/Users/hvieira/FCUL_AULAS/TTC_2010/AULA%202/YouTube%20-%20Think%20Different.mp4" TargetMode="Externa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2845" y="2311385"/>
            <a:ext cx="9067799" cy="3570208"/>
          </a:xfrm>
          <a:prstGeom prst="rect">
            <a:avLst/>
          </a:prstGeom>
          <a:noFill/>
        </p:spPr>
        <p:txBody>
          <a:bodyPr wrap="square" rtlCol="0">
            <a:spAutoFit/>
          </a:bodyPr>
          <a:lstStyle/>
          <a:p>
            <a:pPr algn="ctr"/>
            <a:r>
              <a:rPr lang="en-GB" sz="2800" b="1" cap="all" dirty="0">
                <a:latin typeface="Verdana"/>
                <a:cs typeface="Verdana"/>
              </a:rPr>
              <a:t>TTC </a:t>
            </a:r>
            <a:r>
              <a:rPr lang="en-GB" sz="1600" b="1" cap="all" dirty="0">
                <a:latin typeface="Verdana"/>
                <a:cs typeface="Verdana"/>
              </a:rPr>
              <a:t>- </a:t>
            </a:r>
            <a:r>
              <a:rPr lang="en-GB" sz="1600" b="1" cap="all" dirty="0" err="1">
                <a:latin typeface="Verdana"/>
                <a:cs typeface="Verdana"/>
              </a:rPr>
              <a:t>Mestrado</a:t>
            </a:r>
            <a:r>
              <a:rPr lang="en-GB" sz="1600" b="1" cap="all" dirty="0">
                <a:latin typeface="Verdana"/>
                <a:cs typeface="Verdana"/>
              </a:rPr>
              <a:t> </a:t>
            </a:r>
            <a:r>
              <a:rPr lang="en-GB" sz="1600" b="1" cap="all" dirty="0" err="1">
                <a:latin typeface="Verdana"/>
                <a:cs typeface="Verdana"/>
              </a:rPr>
              <a:t>em</a:t>
            </a:r>
            <a:r>
              <a:rPr lang="en-GB" sz="1600" b="1" cap="all" dirty="0">
                <a:latin typeface="Verdana"/>
                <a:cs typeface="Verdana"/>
              </a:rPr>
              <a:t> </a:t>
            </a:r>
            <a:r>
              <a:rPr lang="en-GB" sz="1600" b="1" cap="all" dirty="0" err="1">
                <a:latin typeface="Verdana"/>
                <a:cs typeface="Verdana"/>
              </a:rPr>
              <a:t>Microbiologia</a:t>
            </a:r>
            <a:r>
              <a:rPr lang="en-GB" sz="1600" b="1" cap="all" dirty="0">
                <a:latin typeface="Verdana"/>
                <a:cs typeface="Verdana"/>
              </a:rPr>
              <a:t> APLICADA</a:t>
            </a:r>
          </a:p>
          <a:p>
            <a:pPr algn="ctr"/>
            <a:r>
              <a:rPr lang="en-GB" sz="2800" b="1" cap="all" dirty="0">
                <a:latin typeface="Verdana"/>
                <a:cs typeface="Verdana"/>
              </a:rPr>
              <a:t>IE</a:t>
            </a:r>
            <a:r>
              <a:rPr lang="en-GB" sz="1600" b="1" cap="all" dirty="0">
                <a:latin typeface="Verdana"/>
                <a:cs typeface="Verdana"/>
              </a:rPr>
              <a:t> - MESTRADO EM MATEMÁTICA APLICADA ECONOMIA &amp; GESTÃO</a:t>
            </a:r>
          </a:p>
          <a:p>
            <a:pPr algn="ctr"/>
            <a:r>
              <a:rPr lang="en-GB" sz="2400" b="1" cap="all" dirty="0">
                <a:latin typeface="Verdana"/>
                <a:cs typeface="Verdana"/>
              </a:rPr>
              <a:t>ITT </a:t>
            </a:r>
            <a:r>
              <a:rPr lang="en-GB" sz="1600" b="1" cap="all" dirty="0">
                <a:latin typeface="Verdana"/>
                <a:cs typeface="Verdana"/>
              </a:rPr>
              <a:t>– </a:t>
            </a:r>
            <a:r>
              <a:rPr lang="en-GB" sz="1600" b="1" cap="all" dirty="0" err="1">
                <a:latin typeface="Verdana"/>
                <a:cs typeface="Verdana"/>
              </a:rPr>
              <a:t>Engenharia</a:t>
            </a:r>
            <a:r>
              <a:rPr lang="en-GB" sz="1600" b="1" cap="all" dirty="0">
                <a:latin typeface="Verdana"/>
                <a:cs typeface="Verdana"/>
              </a:rPr>
              <a:t> </a:t>
            </a:r>
            <a:r>
              <a:rPr lang="en-GB" sz="1600" b="1" cap="all" dirty="0" err="1">
                <a:latin typeface="Verdana"/>
                <a:cs typeface="Verdana"/>
              </a:rPr>
              <a:t>Biomédica</a:t>
            </a:r>
            <a:r>
              <a:rPr lang="en-GB" sz="1600" b="1" cap="all" dirty="0">
                <a:latin typeface="Verdana"/>
                <a:cs typeface="Verdana"/>
              </a:rPr>
              <a:t> e </a:t>
            </a:r>
            <a:r>
              <a:rPr lang="en-GB" sz="1600" b="1" cap="all" dirty="0" err="1">
                <a:latin typeface="Verdana"/>
                <a:cs typeface="Verdana"/>
              </a:rPr>
              <a:t>Biofísica</a:t>
            </a:r>
            <a:endParaRPr lang="en-GB" sz="1600" b="1" cap="all" dirty="0">
              <a:latin typeface="Verdana"/>
              <a:cs typeface="Verdana"/>
            </a:endParaRPr>
          </a:p>
          <a:p>
            <a:pPr algn="ctr"/>
            <a:r>
              <a:rPr lang="en-GB" sz="2400" b="1" cap="all" dirty="0">
                <a:latin typeface="Verdana"/>
                <a:cs typeface="Verdana"/>
              </a:rPr>
              <a:t>IE </a:t>
            </a:r>
            <a:r>
              <a:rPr lang="en-GB" sz="1600" b="1" cap="all" dirty="0">
                <a:latin typeface="Verdana"/>
                <a:cs typeface="Verdana"/>
              </a:rPr>
              <a:t>- OPCIONAL PARA 2º CICLO</a:t>
            </a:r>
          </a:p>
          <a:p>
            <a:pPr algn="ctr"/>
            <a:endParaRPr lang="en-GB" sz="1600" b="1" cap="all" dirty="0">
              <a:latin typeface="Verdana"/>
              <a:cs typeface="Verdana"/>
            </a:endParaRPr>
          </a:p>
          <a:p>
            <a:pPr algn="ctr"/>
            <a:endParaRPr lang="en-GB" sz="1600" b="1" cap="all" dirty="0">
              <a:latin typeface="Verdana"/>
              <a:cs typeface="Verdana"/>
            </a:endParaRPr>
          </a:p>
          <a:p>
            <a:pPr algn="ctr"/>
            <a:endParaRPr lang="en-GB" sz="1600" b="1" cap="all" dirty="0">
              <a:latin typeface="Verdana"/>
              <a:cs typeface="Verdana"/>
            </a:endParaRPr>
          </a:p>
          <a:p>
            <a:pPr algn="ctr"/>
            <a:endParaRPr lang="en-GB" sz="1600" b="1" cap="all" dirty="0">
              <a:latin typeface="Verdana"/>
              <a:cs typeface="Verdana"/>
            </a:endParaRPr>
          </a:p>
          <a:p>
            <a:pPr algn="ctr"/>
            <a:r>
              <a:rPr lang="en-GB" sz="1400" b="1" cap="all" dirty="0">
                <a:solidFill>
                  <a:srgbClr val="7F7F7F"/>
                </a:solidFill>
                <a:latin typeface="Verdana"/>
                <a:cs typeface="Verdana"/>
              </a:rPr>
              <a:t>AULA 2</a:t>
            </a:r>
          </a:p>
          <a:p>
            <a:pPr algn="ctr"/>
            <a:r>
              <a:rPr lang="en-GB" sz="1400" b="1" cap="all" dirty="0">
                <a:solidFill>
                  <a:srgbClr val="7F7F7F"/>
                </a:solidFill>
                <a:latin typeface="Verdana"/>
                <a:cs typeface="Verdana"/>
              </a:rPr>
              <a:t>9 MARÇO 2020</a:t>
            </a:r>
          </a:p>
          <a:p>
            <a:pPr algn="ctr"/>
            <a:endParaRPr lang="en-GB" sz="1400" b="1" cap="all" dirty="0">
              <a:solidFill>
                <a:srgbClr val="7F7F7F"/>
              </a:solidFill>
              <a:latin typeface="Verdana"/>
              <a:cs typeface="Verdana"/>
            </a:endParaRPr>
          </a:p>
          <a:p>
            <a:pPr algn="ctr"/>
            <a:endParaRPr lang="en-GB" sz="1600" b="1" cap="all" dirty="0">
              <a:latin typeface="Verdana"/>
              <a:cs typeface="Verdana"/>
            </a:endParaRPr>
          </a:p>
        </p:txBody>
      </p:sp>
      <p:sp>
        <p:nvSpPr>
          <p:cNvPr id="10" name="TextBox 9"/>
          <p:cNvSpPr txBox="1"/>
          <p:nvPr/>
        </p:nvSpPr>
        <p:spPr>
          <a:xfrm>
            <a:off x="899592" y="4278279"/>
            <a:ext cx="7109846" cy="400110"/>
          </a:xfrm>
          <a:prstGeom prst="rect">
            <a:avLst/>
          </a:prstGeom>
          <a:noFill/>
        </p:spPr>
        <p:txBody>
          <a:bodyPr wrap="square" rtlCol="0">
            <a:spAutoFit/>
          </a:bodyPr>
          <a:lstStyle/>
          <a:p>
            <a:pPr algn="ctr"/>
            <a:r>
              <a:rPr lang="en-GB" sz="2000" b="1" cap="all" dirty="0">
                <a:solidFill>
                  <a:srgbClr val="000000"/>
                </a:solidFill>
                <a:latin typeface="Verdana"/>
                <a:cs typeface="Verdana"/>
              </a:rPr>
              <a:t>FCUL – 2019/2020</a:t>
            </a:r>
          </a:p>
        </p:txBody>
      </p:sp>
      <p:sp>
        <p:nvSpPr>
          <p:cNvPr id="11" name="TextBox 10"/>
          <p:cNvSpPr txBox="1"/>
          <p:nvPr/>
        </p:nvSpPr>
        <p:spPr>
          <a:xfrm>
            <a:off x="0" y="6205197"/>
            <a:ext cx="5102785" cy="369332"/>
          </a:xfrm>
          <a:prstGeom prst="rect">
            <a:avLst/>
          </a:prstGeom>
          <a:noFill/>
        </p:spPr>
        <p:txBody>
          <a:bodyPr wrap="square" rtlCol="0">
            <a:spAutoFit/>
          </a:bodyPr>
          <a:lstStyle/>
          <a:p>
            <a:r>
              <a:rPr lang="en-GB" b="1" dirty="0">
                <a:solidFill>
                  <a:srgbClr val="000000"/>
                </a:solidFill>
                <a:latin typeface="Verdana"/>
                <a:cs typeface="Verdana"/>
              </a:rPr>
              <a:t>Helena Vieira</a:t>
            </a:r>
          </a:p>
        </p:txBody>
      </p:sp>
      <p:sp>
        <p:nvSpPr>
          <p:cNvPr id="12" name="TextBox 11"/>
          <p:cNvSpPr txBox="1"/>
          <p:nvPr/>
        </p:nvSpPr>
        <p:spPr>
          <a:xfrm>
            <a:off x="7315200" y="6412468"/>
            <a:ext cx="1752600" cy="369332"/>
          </a:xfrm>
          <a:prstGeom prst="rect">
            <a:avLst/>
          </a:prstGeom>
          <a:noFill/>
        </p:spPr>
        <p:txBody>
          <a:bodyPr wrap="square" rtlCol="0">
            <a:spAutoFit/>
          </a:bodyPr>
          <a:lstStyle/>
          <a:p>
            <a:pPr algn="ctr"/>
            <a:r>
              <a:rPr lang="en-GB" dirty="0">
                <a:solidFill>
                  <a:schemeClr val="bg1">
                    <a:lumMod val="50000"/>
                  </a:schemeClr>
                </a:solidFill>
              </a:rPr>
              <a:t>Copyright </a:t>
            </a:r>
            <a:r>
              <a:rPr lang="en-GB" baseline="30000" dirty="0">
                <a:solidFill>
                  <a:schemeClr val="bg1">
                    <a:lumMod val="50000"/>
                  </a:schemeClr>
                </a:solidFill>
              </a:rPr>
              <a:t>©</a:t>
            </a:r>
          </a:p>
        </p:txBody>
      </p:sp>
      <p:pic>
        <p:nvPicPr>
          <p:cNvPr id="2" name="Picture 1"/>
          <p:cNvPicPr>
            <a:picLocks noChangeAspect="1"/>
          </p:cNvPicPr>
          <p:nvPr/>
        </p:nvPicPr>
        <p:blipFill>
          <a:blip r:embed="rId2"/>
          <a:stretch>
            <a:fillRect/>
          </a:stretch>
        </p:blipFill>
        <p:spPr>
          <a:xfrm>
            <a:off x="2051720" y="0"/>
            <a:ext cx="4968552" cy="1955622"/>
          </a:xfrm>
          <a:prstGeom prst="rect">
            <a:avLst/>
          </a:prstGeom>
        </p:spPr>
      </p:pic>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0" y="28115"/>
            <a:ext cx="1547664" cy="1960725"/>
          </a:xfrm>
          <a:prstGeom prst="rect">
            <a:avLst/>
          </a:prstGeom>
          <a:noFill/>
          <a:ln>
            <a:noFill/>
          </a:ln>
        </p:spPr>
      </p:pic>
    </p:spTree>
    <p:extLst>
      <p:ext uri="{BB962C8B-B14F-4D97-AF65-F5344CB8AC3E}">
        <p14:creationId xmlns:p14="http://schemas.microsoft.com/office/powerpoint/2010/main" val="1230657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7467600" cy="1143000"/>
          </a:xfrm>
        </p:spPr>
        <p:txBody>
          <a:bodyPr/>
          <a:lstStyle/>
          <a:p>
            <a:r>
              <a:rPr lang="en-GB" dirty="0"/>
              <a:t>Job </a:t>
            </a:r>
            <a:r>
              <a:rPr lang="en-GB" dirty="0" err="1"/>
              <a:t>Vs</a:t>
            </a:r>
            <a:r>
              <a:rPr lang="en-GB" dirty="0"/>
              <a:t> Business</a:t>
            </a:r>
          </a:p>
        </p:txBody>
      </p:sp>
      <p:pic>
        <p:nvPicPr>
          <p:cNvPr id="4" name="YouTube - Employment vs Business.mp4">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457200" y="908720"/>
            <a:ext cx="8219256" cy="572068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Job </a:t>
            </a:r>
            <a:r>
              <a:rPr lang="en-GB" dirty="0" err="1"/>
              <a:t>Vs</a:t>
            </a:r>
            <a:r>
              <a:rPr lang="en-GB" dirty="0"/>
              <a:t> Business</a:t>
            </a:r>
          </a:p>
        </p:txBody>
      </p:sp>
      <p:sp>
        <p:nvSpPr>
          <p:cNvPr id="5" name="Content Placeholder 2"/>
          <p:cNvSpPr>
            <a:spLocks noGrp="1"/>
          </p:cNvSpPr>
          <p:nvPr>
            <p:ph idx="1"/>
          </p:nvPr>
        </p:nvSpPr>
        <p:spPr>
          <a:xfrm>
            <a:off x="457200" y="1600200"/>
            <a:ext cx="7467600" cy="4525963"/>
          </a:xfrm>
        </p:spPr>
        <p:txBody>
          <a:bodyPr>
            <a:normAutofit fontScale="92500" lnSpcReduction="10000"/>
          </a:bodyPr>
          <a:lstStyle/>
          <a:p>
            <a:r>
              <a:rPr lang="en-GB" dirty="0"/>
              <a:t>WHY?</a:t>
            </a:r>
          </a:p>
          <a:p>
            <a:pPr lvl="1"/>
            <a:r>
              <a:rPr lang="en-GB" dirty="0"/>
              <a:t>Levels of Comfort zones (are they really comfortable?)</a:t>
            </a:r>
          </a:p>
          <a:p>
            <a:pPr lvl="2"/>
            <a:r>
              <a:rPr lang="en-GB" dirty="0"/>
              <a:t>Financial?</a:t>
            </a:r>
          </a:p>
          <a:p>
            <a:pPr lvl="2"/>
            <a:r>
              <a:rPr lang="en-GB" dirty="0"/>
              <a:t>Structural?</a:t>
            </a:r>
          </a:p>
          <a:p>
            <a:pPr lvl="2"/>
            <a:r>
              <a:rPr lang="en-GB" dirty="0"/>
              <a:t>Others? Time management?</a:t>
            </a:r>
          </a:p>
          <a:p>
            <a:pPr marL="749808" lvl="2" indent="0">
              <a:buNone/>
            </a:pPr>
            <a:endParaRPr lang="en-GB" dirty="0"/>
          </a:p>
          <a:p>
            <a:pPr lvl="1"/>
            <a:r>
              <a:rPr lang="en-GB" dirty="0"/>
              <a:t>What are we missing?</a:t>
            </a:r>
          </a:p>
          <a:p>
            <a:pPr lvl="2"/>
            <a:r>
              <a:rPr lang="en-GB" dirty="0"/>
              <a:t>Fast learning track</a:t>
            </a:r>
          </a:p>
          <a:p>
            <a:pPr lvl="2"/>
            <a:r>
              <a:rPr lang="en-GB" dirty="0"/>
              <a:t>Impact</a:t>
            </a:r>
          </a:p>
          <a:p>
            <a:pPr lvl="2"/>
            <a:r>
              <a:rPr lang="en-GB" dirty="0"/>
              <a:t>Power to decide our lives</a:t>
            </a:r>
          </a:p>
          <a:p>
            <a:pPr lvl="2"/>
            <a:endParaRPr lang="en-GB" dirty="0"/>
          </a:p>
          <a:p>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Entrepreneurship is not for me!</a:t>
            </a:r>
          </a:p>
        </p:txBody>
      </p:sp>
      <p:sp>
        <p:nvSpPr>
          <p:cNvPr id="3" name="Text Placeholder 2"/>
          <p:cNvSpPr>
            <a:spLocks noGrp="1"/>
          </p:cNvSpPr>
          <p:nvPr>
            <p:ph type="body" idx="1"/>
          </p:nvPr>
        </p:nvSpPr>
        <p:spPr/>
        <p:txBody>
          <a:bodyPr/>
          <a:lstStyle/>
          <a:p>
            <a:r>
              <a:rPr lang="en-US" dirty="0"/>
              <a:t>2</a:t>
            </a:r>
            <a:r>
              <a:rPr lang="en-US" baseline="30000" dirty="0"/>
              <a:t>nd</a:t>
            </a:r>
            <a:r>
              <a:rPr lang="en-US" dirty="0"/>
              <a:t> Preconceived idea</a:t>
            </a:r>
          </a:p>
        </p:txBody>
      </p:sp>
    </p:spTree>
    <p:extLst>
      <p:ext uri="{BB962C8B-B14F-4D97-AF65-F5344CB8AC3E}">
        <p14:creationId xmlns:p14="http://schemas.microsoft.com/office/powerpoint/2010/main" val="3487044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74676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a:t>ENTREPRENEURSHIP</a:t>
            </a:r>
            <a:endParaRPr lang="en-US" dirty="0"/>
          </a:p>
        </p:txBody>
      </p:sp>
      <p:sp>
        <p:nvSpPr>
          <p:cNvPr id="5" name="Content Placeholder 2"/>
          <p:cNvSpPr txBox="1">
            <a:spLocks/>
          </p:cNvSpPr>
          <p:nvPr/>
        </p:nvSpPr>
        <p:spPr>
          <a:xfrm>
            <a:off x="323528" y="2608312"/>
            <a:ext cx="8712968" cy="1396752"/>
          </a:xfrm>
          <a:prstGeom prst="rect">
            <a:avLst/>
          </a:prstGeom>
        </p:spPr>
        <p:txBody>
          <a:bodyPr>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Font typeface="Wingdings 2"/>
              <a:buNone/>
            </a:pPr>
            <a:r>
              <a:rPr lang="en-US" sz="6600"/>
              <a:t>WHAT IS IT TO YOU?</a:t>
            </a:r>
            <a:endParaRPr lang="en-US" sz="6600" dirty="0"/>
          </a:p>
        </p:txBody>
      </p:sp>
    </p:spTree>
    <p:extLst>
      <p:ext uri="{BB962C8B-B14F-4D97-AF65-F5344CB8AC3E}">
        <p14:creationId xmlns:p14="http://schemas.microsoft.com/office/powerpoint/2010/main" val="2825601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ENTREPRENEURSHIP</a:t>
            </a:r>
          </a:p>
        </p:txBody>
      </p:sp>
      <p:pic>
        <p:nvPicPr>
          <p:cNvPr id="3" name="The Power of Entrepreneurship (Video Produced by Inte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12776"/>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Entrepreneurship</a:t>
            </a:r>
          </a:p>
        </p:txBody>
      </p:sp>
      <p:sp>
        <p:nvSpPr>
          <p:cNvPr id="3" name="Content Placeholder 2"/>
          <p:cNvSpPr>
            <a:spLocks noGrp="1"/>
          </p:cNvSpPr>
          <p:nvPr>
            <p:ph idx="1"/>
          </p:nvPr>
        </p:nvSpPr>
        <p:spPr>
          <a:xfrm>
            <a:off x="304800" y="1600200"/>
            <a:ext cx="8686800" cy="5029200"/>
          </a:xfrm>
        </p:spPr>
        <p:txBody>
          <a:bodyPr>
            <a:normAutofit fontScale="85000" lnSpcReduction="20000"/>
          </a:bodyPr>
          <a:lstStyle/>
          <a:p>
            <a:r>
              <a:rPr lang="en-US" i="1" dirty="0">
                <a:solidFill>
                  <a:srgbClr val="FF6600"/>
                </a:solidFill>
              </a:rPr>
              <a:t>Entrepreneurship </a:t>
            </a:r>
            <a:r>
              <a:rPr lang="en-US" dirty="0"/>
              <a:t>is the practice of starting new organizations or revitalizing mature organizations, particularly new businesses generally in response to identified opportunities. Entrepreneurship is often a difficult undertaking, as a vast majority of new businesses fail. Entrepreneurial activities are substantially different depending on the type of organization that is being started. Entrepreneurship ranges in scale from solo projects (even involving the entrepreneur only part-time) to major undertakings creating many job opportunities </a:t>
            </a:r>
          </a:p>
          <a:p>
            <a:pPr marL="419100" indent="-63500">
              <a:buNone/>
            </a:pPr>
            <a:r>
              <a:rPr lang="en-US" dirty="0"/>
              <a:t> </a:t>
            </a:r>
            <a:r>
              <a:rPr lang="en-US" sz="1514" dirty="0"/>
              <a:t>(source: </a:t>
            </a:r>
            <a:r>
              <a:rPr lang="en-US" sz="1514" dirty="0" err="1"/>
              <a:t>wikipedia</a:t>
            </a:r>
            <a:r>
              <a:rPr lang="en-US" sz="1514" dirty="0"/>
              <a:t>)</a:t>
            </a:r>
          </a:p>
          <a:p>
            <a:pPr marL="419100" indent="-63500">
              <a:buNone/>
            </a:pPr>
            <a:endParaRPr lang="en-US" sz="1514" dirty="0"/>
          </a:p>
          <a:p>
            <a:r>
              <a:rPr lang="en-US" sz="2595" dirty="0">
                <a:solidFill>
                  <a:srgbClr val="FF6600"/>
                </a:solidFill>
              </a:rPr>
              <a:t>Entrepreneur</a:t>
            </a:r>
            <a:r>
              <a:rPr lang="en-US" sz="2595" dirty="0"/>
              <a:t>: the art of taking something at risk</a:t>
            </a:r>
            <a:endParaRPr lang="en-GB" sz="259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Entrepreneurship</a:t>
            </a:r>
          </a:p>
        </p:txBody>
      </p:sp>
      <p:sp>
        <p:nvSpPr>
          <p:cNvPr id="3" name="Content Placeholder 2"/>
          <p:cNvSpPr>
            <a:spLocks noGrp="1"/>
          </p:cNvSpPr>
          <p:nvPr>
            <p:ph idx="1"/>
          </p:nvPr>
        </p:nvSpPr>
        <p:spPr>
          <a:xfrm>
            <a:off x="457200" y="1600201"/>
            <a:ext cx="8382000" cy="1828800"/>
          </a:xfrm>
        </p:spPr>
        <p:txBody>
          <a:bodyPr>
            <a:normAutofit fontScale="55000" lnSpcReduction="20000"/>
          </a:bodyPr>
          <a:lstStyle/>
          <a:p>
            <a:r>
              <a:rPr lang="en-US" sz="5760" i="1" dirty="0">
                <a:solidFill>
                  <a:srgbClr val="FF6600"/>
                </a:solidFill>
              </a:rPr>
              <a:t>Entrepreneurship – </a:t>
            </a:r>
            <a:r>
              <a:rPr lang="en-US" sz="5760" i="1" dirty="0"/>
              <a:t>the pursuit of opportunity beyond the resources one currently has under control (source: Berkley, 2006)</a:t>
            </a:r>
          </a:p>
          <a:p>
            <a:endParaRPr lang="en-US" dirty="0"/>
          </a:p>
          <a:p>
            <a:pPr>
              <a:buNone/>
            </a:pPr>
            <a:endParaRPr lang="en-US" dirty="0"/>
          </a:p>
        </p:txBody>
      </p:sp>
      <p:sp>
        <p:nvSpPr>
          <p:cNvPr id="5" name="Down Arrow 4"/>
          <p:cNvSpPr/>
          <p:nvPr/>
        </p:nvSpPr>
        <p:spPr>
          <a:xfrm>
            <a:off x="4206240" y="3107404"/>
            <a:ext cx="822960" cy="1693195"/>
          </a:xfrm>
          <a:prstGeom prst="downArrow">
            <a:avLst/>
          </a:prstGeom>
          <a:solidFill>
            <a:srgbClr val="43EF1A"/>
          </a:solidFill>
          <a:ln>
            <a:solidFill>
              <a:srgbClr val="008000"/>
            </a:solidFill>
          </a:ln>
        </p:spPr>
        <p:style>
          <a:lnRef idx="1">
            <a:schemeClr val="accent2"/>
          </a:lnRef>
          <a:fillRef idx="3">
            <a:schemeClr val="accent2"/>
          </a:fillRef>
          <a:effectRef idx="2">
            <a:schemeClr val="accent2"/>
          </a:effectRef>
          <a:fontRef idx="minor">
            <a:schemeClr val="lt1"/>
          </a:fontRef>
        </p:style>
      </p:sp>
      <p:sp>
        <p:nvSpPr>
          <p:cNvPr id="7" name="Rectangle 6"/>
          <p:cNvSpPr/>
          <p:nvPr/>
        </p:nvSpPr>
        <p:spPr>
          <a:xfrm>
            <a:off x="457200" y="5257800"/>
            <a:ext cx="8382000" cy="1200329"/>
          </a:xfrm>
          <a:prstGeom prst="rect">
            <a:avLst/>
          </a:prstGeom>
        </p:spPr>
        <p:txBody>
          <a:bodyPr wrap="square">
            <a:spAutoFit/>
          </a:bodyPr>
          <a:lstStyle/>
          <a:p>
            <a:pPr algn="ctr"/>
            <a:r>
              <a:rPr lang="en-US" sz="3600" u="sng" dirty="0">
                <a:solidFill>
                  <a:prstClr val="black"/>
                </a:solidFill>
                <a:latin typeface="Arial"/>
              </a:rPr>
              <a:t>Management process</a:t>
            </a:r>
            <a:r>
              <a:rPr lang="en-US" sz="3600" dirty="0">
                <a:solidFill>
                  <a:prstClr val="black"/>
                </a:solidFill>
                <a:latin typeface="Arial"/>
              </a:rPr>
              <a:t> NOT only an individual characteristic</a:t>
            </a:r>
            <a:endParaRPr lang="en-GB" sz="3600" dirty="0">
              <a:solidFill>
                <a:prstClr val="black"/>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a:bodyPr>
          <a:lstStyle/>
          <a:p>
            <a:r>
              <a:rPr lang="en-GB" dirty="0"/>
              <a:t>The Process of Entrepreneurship</a:t>
            </a:r>
          </a:p>
        </p:txBody>
      </p:sp>
      <p:sp>
        <p:nvSpPr>
          <p:cNvPr id="3" name="Content Placeholder 2"/>
          <p:cNvSpPr>
            <a:spLocks noGrp="1"/>
          </p:cNvSpPr>
          <p:nvPr>
            <p:ph idx="1"/>
          </p:nvPr>
        </p:nvSpPr>
        <p:spPr>
          <a:xfrm>
            <a:off x="457200" y="1600201"/>
            <a:ext cx="8382000" cy="2362200"/>
          </a:xfrm>
        </p:spPr>
        <p:txBody>
          <a:bodyPr>
            <a:normAutofit/>
          </a:bodyPr>
          <a:lstStyle/>
          <a:p>
            <a:pPr>
              <a:buNone/>
            </a:pPr>
            <a:r>
              <a:rPr lang="en-US" i="1" dirty="0">
                <a:solidFill>
                  <a:srgbClr val="FF6600"/>
                </a:solidFill>
              </a:rPr>
              <a:t>	Identify</a:t>
            </a:r>
          </a:p>
          <a:p>
            <a:pPr>
              <a:buNone/>
            </a:pPr>
            <a:r>
              <a:rPr lang="en-US" i="1" dirty="0">
                <a:solidFill>
                  <a:srgbClr val="008000"/>
                </a:solidFill>
              </a:rPr>
              <a:t>		Need</a:t>
            </a:r>
          </a:p>
          <a:p>
            <a:pPr>
              <a:buNone/>
            </a:pPr>
            <a:r>
              <a:rPr lang="en-US" i="1" dirty="0">
                <a:solidFill>
                  <a:srgbClr val="008000"/>
                </a:solidFill>
              </a:rPr>
              <a:t>		Solution				Opportunity</a:t>
            </a:r>
          </a:p>
          <a:p>
            <a:pPr>
              <a:buNone/>
            </a:pPr>
            <a:r>
              <a:rPr lang="en-US" i="1" dirty="0">
                <a:solidFill>
                  <a:srgbClr val="008000"/>
                </a:solidFill>
              </a:rPr>
              <a:t>		Unfair advantage</a:t>
            </a:r>
          </a:p>
        </p:txBody>
      </p:sp>
      <p:sp>
        <p:nvSpPr>
          <p:cNvPr id="7" name="Notched Right Arrow 6"/>
          <p:cNvSpPr/>
          <p:nvPr/>
        </p:nvSpPr>
        <p:spPr>
          <a:xfrm>
            <a:off x="3733800" y="2656409"/>
            <a:ext cx="2118361" cy="620191"/>
          </a:xfrm>
          <a:prstGeom prst="notchedRightArrow">
            <a:avLst/>
          </a:prstGeom>
          <a:solidFill>
            <a:srgbClr val="43EF1A"/>
          </a:solidFill>
          <a:ln>
            <a:solidFill>
              <a:srgbClr val="008000"/>
            </a:solidFill>
          </a:ln>
        </p:spPr>
        <p:style>
          <a:lnRef idx="1">
            <a:schemeClr val="accent2"/>
          </a:lnRef>
          <a:fillRef idx="3">
            <a:schemeClr val="accent2"/>
          </a:fillRef>
          <a:effectRef idx="2">
            <a:schemeClr val="accent2"/>
          </a:effectRef>
          <a:fontRef idx="minor">
            <a:schemeClr val="lt1"/>
          </a:fontRef>
        </p:style>
      </p:sp>
      <p:grpSp>
        <p:nvGrpSpPr>
          <p:cNvPr id="11" name="Group 10"/>
          <p:cNvGrpSpPr/>
          <p:nvPr/>
        </p:nvGrpSpPr>
        <p:grpSpPr>
          <a:xfrm>
            <a:off x="762000" y="4038600"/>
            <a:ext cx="8001000" cy="1938992"/>
            <a:chOff x="762000" y="4038600"/>
            <a:chExt cx="8001000" cy="1938992"/>
          </a:xfrm>
        </p:grpSpPr>
        <p:sp>
          <p:nvSpPr>
            <p:cNvPr id="10" name="Rectangle 9"/>
            <p:cNvSpPr/>
            <p:nvPr/>
          </p:nvSpPr>
          <p:spPr>
            <a:xfrm>
              <a:off x="762000" y="4038600"/>
              <a:ext cx="8001000" cy="1938992"/>
            </a:xfrm>
            <a:prstGeom prst="rect">
              <a:avLst/>
            </a:prstGeom>
          </p:spPr>
          <p:txBody>
            <a:bodyPr wrap="square">
              <a:spAutoFit/>
            </a:bodyPr>
            <a:lstStyle/>
            <a:p>
              <a:r>
                <a:rPr lang="en-US" sz="3000" i="1" dirty="0">
                  <a:solidFill>
                    <a:srgbClr val="FF6600"/>
                  </a:solidFill>
                  <a:latin typeface="Arial"/>
                </a:rPr>
                <a:t>Acquire</a:t>
              </a:r>
            </a:p>
            <a:p>
              <a:r>
                <a:rPr lang="en-US" sz="3000" i="1" dirty="0">
                  <a:solidFill>
                    <a:srgbClr val="FFFFFF"/>
                  </a:solidFill>
                  <a:latin typeface="Arial"/>
                </a:rPr>
                <a:t>	</a:t>
              </a:r>
              <a:r>
                <a:rPr lang="en-US" sz="3000" i="1" dirty="0">
                  <a:solidFill>
                    <a:srgbClr val="008000"/>
                  </a:solidFill>
                  <a:latin typeface="Arial"/>
                </a:rPr>
                <a:t>	Technology rights</a:t>
              </a:r>
            </a:p>
            <a:p>
              <a:r>
                <a:rPr lang="en-US" sz="3000" i="1" dirty="0">
                  <a:solidFill>
                    <a:srgbClr val="008000"/>
                  </a:solidFill>
                  <a:latin typeface="Arial"/>
                </a:rPr>
                <a:t>		People							  Resources</a:t>
              </a:r>
            </a:p>
            <a:p>
              <a:r>
                <a:rPr lang="en-US" sz="3000" i="1" dirty="0">
                  <a:solidFill>
                    <a:srgbClr val="008000"/>
                  </a:solidFill>
                  <a:latin typeface="Arial"/>
                </a:rPr>
                <a:t>		Money</a:t>
              </a:r>
              <a:r>
                <a:rPr lang="en-US" sz="3000" dirty="0">
                  <a:solidFill>
                    <a:srgbClr val="008000"/>
                  </a:solidFill>
                  <a:latin typeface="Arial"/>
                </a:rPr>
                <a:t>		</a:t>
              </a:r>
            </a:p>
          </p:txBody>
        </p:sp>
        <p:sp>
          <p:nvSpPr>
            <p:cNvPr id="9" name="Notched Right Arrow 8"/>
            <p:cNvSpPr/>
            <p:nvPr/>
          </p:nvSpPr>
          <p:spPr>
            <a:xfrm>
              <a:off x="3733800" y="4968240"/>
              <a:ext cx="2118361" cy="594360"/>
            </a:xfrm>
            <a:prstGeom prst="notchedRightArrow">
              <a:avLst/>
            </a:prstGeom>
            <a:solidFill>
              <a:srgbClr val="43EF1A"/>
            </a:solidFill>
            <a:ln>
              <a:solidFill>
                <a:srgbClr val="008000"/>
              </a:solidFill>
            </a:ln>
          </p:spPr>
          <p:style>
            <a:lnRef idx="1">
              <a:schemeClr val="accent2"/>
            </a:lnRef>
            <a:fillRef idx="3">
              <a:schemeClr val="accent2"/>
            </a:fillRef>
            <a:effectRef idx="2">
              <a:schemeClr val="accent2"/>
            </a:effectRef>
            <a:fontRef idx="minor">
              <a:schemeClr val="lt1"/>
            </a:fontRef>
          </p:style>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6576" indent="0" algn="ctr">
              <a:buNone/>
            </a:pPr>
            <a:r>
              <a:rPr lang="en-US" sz="4000" dirty="0"/>
              <a:t>DO WE NEED SPECIAL PERSONALITY TRAITS?</a:t>
            </a:r>
          </a:p>
          <a:p>
            <a:pPr marL="36576" indent="0" algn="ctr">
              <a:buNone/>
            </a:pPr>
            <a:endParaRPr lang="en-US" sz="4000" dirty="0"/>
          </a:p>
          <a:p>
            <a:pPr marL="36576" indent="0" algn="ctr">
              <a:buNone/>
            </a:pPr>
            <a:r>
              <a:rPr lang="en-US" sz="4000" dirty="0"/>
              <a:t>OR</a:t>
            </a:r>
          </a:p>
          <a:p>
            <a:pPr marL="36576" indent="0" algn="ctr">
              <a:buNone/>
            </a:pPr>
            <a:endParaRPr lang="en-US" sz="4000" dirty="0"/>
          </a:p>
          <a:p>
            <a:pPr marL="36576" indent="0" algn="ctr">
              <a:buNone/>
            </a:pPr>
            <a:r>
              <a:rPr lang="en-US" sz="4000" dirty="0"/>
              <a:t>CAN THEY BE DEVELOPED?</a:t>
            </a:r>
          </a:p>
        </p:txBody>
      </p:sp>
      <p:sp>
        <p:nvSpPr>
          <p:cNvPr id="4" name="Title 1"/>
          <p:cNvSpPr txBox="1">
            <a:spLocks/>
          </p:cNvSpPr>
          <p:nvPr/>
        </p:nvSpPr>
        <p:spPr>
          <a:xfrm>
            <a:off x="609600" y="332656"/>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sz="5400" b="1" dirty="0"/>
              <a:t>ENTREPRENEURSHIP</a:t>
            </a:r>
          </a:p>
        </p:txBody>
      </p:sp>
    </p:spTree>
    <p:extLst>
      <p:ext uri="{BB962C8B-B14F-4D97-AF65-F5344CB8AC3E}">
        <p14:creationId xmlns:p14="http://schemas.microsoft.com/office/powerpoint/2010/main" val="3576035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Entrepreneurs</a:t>
            </a:r>
          </a:p>
        </p:txBody>
      </p:sp>
      <p:pic>
        <p:nvPicPr>
          <p:cNvPr id="4" name="YouTube - Steve Jobs **An Entrepreneur**.mp4">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143000" y="1417638"/>
            <a:ext cx="6781800" cy="5211762"/>
          </a:xfrm>
          <a:prstGeom prst="rect">
            <a:avLst/>
          </a:prstGeom>
        </p:spPr>
      </p:pic>
    </p:spTree>
    <p:extLst>
      <p:ext uri="{BB962C8B-B14F-4D97-AF65-F5344CB8AC3E}">
        <p14:creationId xmlns:p14="http://schemas.microsoft.com/office/powerpoint/2010/main" val="26425148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p:txBody>
          <a:bodyPr>
            <a:normAutofit fontScale="92500" lnSpcReduction="20000"/>
          </a:bodyPr>
          <a:lstStyle/>
          <a:p>
            <a:r>
              <a:rPr lang="pt-PT" sz="2000" dirty="0"/>
              <a:t>Gestão de expectativas</a:t>
            </a:r>
          </a:p>
          <a:p>
            <a:endParaRPr lang="pt-PT" sz="2000" dirty="0"/>
          </a:p>
          <a:p>
            <a:r>
              <a:rPr lang="pt-PT" sz="2000" dirty="0"/>
              <a:t>Emprego versus negócio. </a:t>
            </a:r>
          </a:p>
          <a:p>
            <a:pPr>
              <a:buNone/>
            </a:pPr>
            <a:endParaRPr lang="pt-PT" sz="2000" dirty="0"/>
          </a:p>
          <a:p>
            <a:r>
              <a:rPr lang="pt-PT" sz="2000" dirty="0"/>
              <a:t>Empreendedorismo versus TTC. Inovação Versus Empreender</a:t>
            </a:r>
          </a:p>
          <a:p>
            <a:pPr>
              <a:buNone/>
            </a:pPr>
            <a:endParaRPr lang="pt-PT" sz="2000" dirty="0"/>
          </a:p>
          <a:p>
            <a:r>
              <a:rPr lang="pt-PT" sz="2000" dirty="0"/>
              <a:t>A valorização económica do conhecimento técnico-científico.</a:t>
            </a:r>
          </a:p>
          <a:p>
            <a:pPr>
              <a:buNone/>
            </a:pPr>
            <a:endParaRPr lang="pt-PT" sz="2000" dirty="0"/>
          </a:p>
          <a:p>
            <a:r>
              <a:rPr lang="pt-PT" sz="2000" dirty="0"/>
              <a:t> A indústria versus a Universidade. </a:t>
            </a:r>
          </a:p>
          <a:p>
            <a:pPr>
              <a:buNone/>
            </a:pPr>
            <a:endParaRPr lang="pt-PT" sz="2000" dirty="0"/>
          </a:p>
          <a:p>
            <a:r>
              <a:rPr lang="pt-PT" sz="2000" dirty="0"/>
              <a:t>Conceitos e definições base. </a:t>
            </a:r>
          </a:p>
          <a:p>
            <a:pPr>
              <a:buNone/>
            </a:pPr>
            <a:endParaRPr lang="pt-PT" sz="2000" dirty="0"/>
          </a:p>
          <a:p>
            <a:r>
              <a:rPr lang="pt-PT" sz="2000" dirty="0"/>
              <a:t>Ferramentas de gestão e técnico-científicas. </a:t>
            </a:r>
          </a:p>
          <a:p>
            <a:pPr>
              <a:buNone/>
            </a:pPr>
            <a:endParaRPr lang="pt-PT" sz="2000" dirty="0"/>
          </a:p>
          <a:p>
            <a:r>
              <a:rPr lang="pt-PT" sz="2000" dirty="0" err="1"/>
              <a:t>Soft</a:t>
            </a:r>
            <a:r>
              <a:rPr lang="pt-PT" sz="2000" dirty="0"/>
              <a:t> </a:t>
            </a:r>
            <a:r>
              <a:rPr lang="pt-PT" sz="2000" dirty="0" err="1"/>
              <a:t>skills</a:t>
            </a:r>
            <a:r>
              <a:rPr lang="pt-PT" sz="2000" dirty="0"/>
              <a:t> e vantagem no mercado actual.</a:t>
            </a:r>
          </a:p>
          <a:p>
            <a:pPr>
              <a:buNone/>
            </a:pPr>
            <a:endParaRPr lang="pt-PT"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ENTREPRENEURSHIP</a:t>
            </a:r>
          </a:p>
        </p:txBody>
      </p:sp>
      <p:sp>
        <p:nvSpPr>
          <p:cNvPr id="3" name="Content Placeholder 2"/>
          <p:cNvSpPr>
            <a:spLocks noGrp="1"/>
          </p:cNvSpPr>
          <p:nvPr>
            <p:ph idx="1"/>
          </p:nvPr>
        </p:nvSpPr>
        <p:spPr>
          <a:xfrm>
            <a:off x="323528" y="2608312"/>
            <a:ext cx="8712968" cy="1396752"/>
          </a:xfrm>
        </p:spPr>
        <p:txBody>
          <a:bodyPr>
            <a:noAutofit/>
          </a:bodyPr>
          <a:lstStyle/>
          <a:p>
            <a:pPr marL="36576" indent="0" algn="ctr">
              <a:buNone/>
            </a:pPr>
            <a:r>
              <a:rPr lang="en-US" sz="4400" dirty="0"/>
              <a:t>CAN YOU NAME YOUR FAVOURITE ENTREPRENEUR?</a:t>
            </a:r>
          </a:p>
        </p:txBody>
      </p:sp>
    </p:spTree>
    <p:extLst>
      <p:ext uri="{BB962C8B-B14F-4D97-AF65-F5344CB8AC3E}">
        <p14:creationId xmlns:p14="http://schemas.microsoft.com/office/powerpoint/2010/main" val="1064976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435280" cy="1143000"/>
          </a:xfrm>
        </p:spPr>
        <p:txBody>
          <a:bodyPr>
            <a:noAutofit/>
          </a:bodyPr>
          <a:lstStyle/>
          <a:p>
            <a:r>
              <a:rPr lang="en-US" sz="4800" b="1" dirty="0"/>
              <a:t>TYPES OF ENTREPRENEURSHIP</a:t>
            </a:r>
          </a:p>
        </p:txBody>
      </p:sp>
      <p:sp>
        <p:nvSpPr>
          <p:cNvPr id="3" name="Content Placeholder 2"/>
          <p:cNvSpPr>
            <a:spLocks noGrp="1"/>
          </p:cNvSpPr>
          <p:nvPr>
            <p:ph idx="1"/>
          </p:nvPr>
        </p:nvSpPr>
        <p:spPr/>
        <p:txBody>
          <a:bodyPr>
            <a:normAutofit fontScale="92500" lnSpcReduction="10000"/>
          </a:bodyPr>
          <a:lstStyle/>
          <a:p>
            <a:pPr>
              <a:spcAft>
                <a:spcPts val="600"/>
              </a:spcAft>
            </a:pPr>
            <a:r>
              <a:rPr lang="en-US" dirty="0"/>
              <a:t>INTRAPRENEURSHIP</a:t>
            </a:r>
          </a:p>
          <a:p>
            <a:pPr>
              <a:spcAft>
                <a:spcPts val="600"/>
              </a:spcAft>
            </a:pPr>
            <a:endParaRPr lang="en-US" dirty="0"/>
          </a:p>
          <a:p>
            <a:pPr marL="36576" indent="0">
              <a:spcAft>
                <a:spcPts val="600"/>
              </a:spcAft>
              <a:buNone/>
            </a:pPr>
            <a:endParaRPr lang="en-US" dirty="0"/>
          </a:p>
          <a:p>
            <a:pPr>
              <a:spcAft>
                <a:spcPts val="600"/>
              </a:spcAft>
            </a:pPr>
            <a:r>
              <a:rPr lang="en-US" dirty="0"/>
              <a:t>ECONOMIC</a:t>
            </a:r>
          </a:p>
          <a:p>
            <a:pPr>
              <a:spcAft>
                <a:spcPts val="600"/>
              </a:spcAft>
            </a:pPr>
            <a:endParaRPr lang="en-US" dirty="0"/>
          </a:p>
          <a:p>
            <a:pPr>
              <a:spcAft>
                <a:spcPts val="600"/>
              </a:spcAft>
            </a:pPr>
            <a:endParaRPr lang="en-US" dirty="0"/>
          </a:p>
          <a:p>
            <a:pPr marL="36576" indent="0">
              <a:spcAft>
                <a:spcPts val="600"/>
              </a:spcAft>
              <a:buNone/>
            </a:pPr>
            <a:endParaRPr lang="en-US" dirty="0"/>
          </a:p>
          <a:p>
            <a:pPr>
              <a:spcAft>
                <a:spcPts val="600"/>
              </a:spcAft>
            </a:pPr>
            <a:r>
              <a:rPr lang="en-US" dirty="0"/>
              <a:t>SOCIAL</a:t>
            </a:r>
          </a:p>
        </p:txBody>
      </p:sp>
      <p:pic>
        <p:nvPicPr>
          <p:cNvPr id="4" name="Picture 3" descr="Screen Shot 2016-09-13 at 18.27.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800" y="4869160"/>
            <a:ext cx="4445000" cy="1587500"/>
          </a:xfrm>
          <a:prstGeom prst="rect">
            <a:avLst/>
          </a:prstGeom>
        </p:spPr>
      </p:pic>
      <p:pic>
        <p:nvPicPr>
          <p:cNvPr id="5" name="Picture 4"/>
          <p:cNvPicPr>
            <a:picLocks noChangeAspect="1"/>
          </p:cNvPicPr>
          <p:nvPr/>
        </p:nvPicPr>
        <p:blipFill>
          <a:blip r:embed="rId4"/>
          <a:stretch>
            <a:fillRect/>
          </a:stretch>
        </p:blipFill>
        <p:spPr>
          <a:xfrm>
            <a:off x="3431282" y="2276872"/>
            <a:ext cx="2857500" cy="2857500"/>
          </a:xfrm>
          <a:prstGeom prst="rect">
            <a:avLst/>
          </a:prstGeom>
        </p:spPr>
      </p:pic>
      <p:pic>
        <p:nvPicPr>
          <p:cNvPr id="6" name="Picture 5"/>
          <p:cNvPicPr>
            <a:picLocks noChangeAspect="1"/>
          </p:cNvPicPr>
          <p:nvPr/>
        </p:nvPicPr>
        <p:blipFill>
          <a:blip r:embed="rId5"/>
          <a:stretch>
            <a:fillRect/>
          </a:stretch>
        </p:blipFill>
        <p:spPr>
          <a:xfrm>
            <a:off x="5220072" y="1191264"/>
            <a:ext cx="1248048" cy="1640791"/>
          </a:xfrm>
          <a:prstGeom prst="rect">
            <a:avLst/>
          </a:prstGeom>
        </p:spPr>
      </p:pic>
      <p:pic>
        <p:nvPicPr>
          <p:cNvPr id="7" name="Picture 6"/>
          <p:cNvPicPr>
            <a:picLocks noChangeAspect="1"/>
          </p:cNvPicPr>
          <p:nvPr/>
        </p:nvPicPr>
        <p:blipFill>
          <a:blip r:embed="rId6"/>
          <a:stretch>
            <a:fillRect/>
          </a:stretch>
        </p:blipFill>
        <p:spPr>
          <a:xfrm>
            <a:off x="6758378" y="1600200"/>
            <a:ext cx="2263056" cy="869600"/>
          </a:xfrm>
          <a:prstGeom prst="rect">
            <a:avLst/>
          </a:prstGeom>
        </p:spPr>
      </p:pic>
    </p:spTree>
    <p:extLst>
      <p:ext uri="{BB962C8B-B14F-4D97-AF65-F5344CB8AC3E}">
        <p14:creationId xmlns:p14="http://schemas.microsoft.com/office/powerpoint/2010/main" val="3343767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83837"/>
            <a:ext cx="7630616" cy="1826363"/>
          </a:xfrm>
        </p:spPr>
        <p:txBody>
          <a:bodyPr/>
          <a:lstStyle/>
          <a:p>
            <a:r>
              <a:rPr lang="en-US" dirty="0"/>
              <a:t>Startups are small companies</a:t>
            </a:r>
          </a:p>
        </p:txBody>
      </p:sp>
      <p:sp>
        <p:nvSpPr>
          <p:cNvPr id="3" name="Text Placeholder 2"/>
          <p:cNvSpPr>
            <a:spLocks noGrp="1"/>
          </p:cNvSpPr>
          <p:nvPr>
            <p:ph type="body" idx="1"/>
          </p:nvPr>
        </p:nvSpPr>
        <p:spPr/>
        <p:txBody>
          <a:bodyPr/>
          <a:lstStyle/>
          <a:p>
            <a:r>
              <a:rPr lang="en-US" dirty="0"/>
              <a:t>3</a:t>
            </a:r>
            <a:r>
              <a:rPr lang="en-US" baseline="30000" dirty="0"/>
              <a:t>rd</a:t>
            </a:r>
            <a:r>
              <a:rPr lang="en-US" dirty="0"/>
              <a:t> Preconceived idea</a:t>
            </a:r>
          </a:p>
        </p:txBody>
      </p:sp>
    </p:spTree>
    <p:extLst>
      <p:ext uri="{BB962C8B-B14F-4D97-AF65-F5344CB8AC3E}">
        <p14:creationId xmlns:p14="http://schemas.microsoft.com/office/powerpoint/2010/main" val="3487044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STARTUP </a:t>
            </a:r>
            <a:r>
              <a:rPr lang="en-US" sz="6000" b="1" dirty="0" err="1"/>
              <a:t>Vs</a:t>
            </a:r>
            <a:r>
              <a:rPr lang="en-US" sz="6000" b="1" dirty="0"/>
              <a:t> SME</a:t>
            </a:r>
          </a:p>
        </p:txBody>
      </p:sp>
      <p:sp>
        <p:nvSpPr>
          <p:cNvPr id="3" name="Content Placeholder 2"/>
          <p:cNvSpPr>
            <a:spLocks noGrp="1"/>
          </p:cNvSpPr>
          <p:nvPr>
            <p:ph idx="1"/>
          </p:nvPr>
        </p:nvSpPr>
        <p:spPr>
          <a:xfrm>
            <a:off x="457200" y="2536304"/>
            <a:ext cx="7467600" cy="2764904"/>
          </a:xfrm>
        </p:spPr>
        <p:txBody>
          <a:bodyPr>
            <a:normAutofit/>
          </a:bodyPr>
          <a:lstStyle/>
          <a:p>
            <a:r>
              <a:rPr lang="en-US" sz="4400" dirty="0"/>
              <a:t> Are they the same?</a:t>
            </a:r>
          </a:p>
          <a:p>
            <a:pPr marL="36576" indent="0">
              <a:buNone/>
            </a:pPr>
            <a:endParaRPr lang="en-US" sz="4400" dirty="0"/>
          </a:p>
          <a:p>
            <a:r>
              <a:rPr lang="en-US" sz="4400" dirty="0"/>
              <a:t> Is a Startup a company?</a:t>
            </a:r>
          </a:p>
        </p:txBody>
      </p:sp>
    </p:spTree>
    <p:extLst>
      <p:ext uri="{BB962C8B-B14F-4D97-AF65-F5344CB8AC3E}">
        <p14:creationId xmlns:p14="http://schemas.microsoft.com/office/powerpoint/2010/main" val="353633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0800" y="0"/>
            <a:ext cx="6483927" cy="6858000"/>
          </a:xfrm>
          <a:prstGeom prst="rect">
            <a:avLst/>
          </a:prstGeom>
        </p:spPr>
      </p:pic>
    </p:spTree>
    <p:extLst>
      <p:ext uri="{BB962C8B-B14F-4D97-AF65-F5344CB8AC3E}">
        <p14:creationId xmlns:p14="http://schemas.microsoft.com/office/powerpoint/2010/main" val="1461549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933"/>
            <a:ext cx="9144000" cy="6865166"/>
          </a:xfrm>
          <a:prstGeom prst="rect">
            <a:avLst/>
          </a:prstGeom>
        </p:spPr>
      </p:pic>
    </p:spTree>
    <p:extLst>
      <p:ext uri="{BB962C8B-B14F-4D97-AF65-F5344CB8AC3E}">
        <p14:creationId xmlns:p14="http://schemas.microsoft.com/office/powerpoint/2010/main" val="1359787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83837"/>
            <a:ext cx="7630616" cy="1826363"/>
          </a:xfrm>
        </p:spPr>
        <p:txBody>
          <a:bodyPr/>
          <a:lstStyle/>
          <a:p>
            <a:r>
              <a:rPr lang="en-US" dirty="0"/>
              <a:t>Innovation is just a fancy name!</a:t>
            </a:r>
          </a:p>
        </p:txBody>
      </p:sp>
      <p:sp>
        <p:nvSpPr>
          <p:cNvPr id="3" name="Text Placeholder 2"/>
          <p:cNvSpPr>
            <a:spLocks noGrp="1"/>
          </p:cNvSpPr>
          <p:nvPr>
            <p:ph type="body" idx="1"/>
          </p:nvPr>
        </p:nvSpPr>
        <p:spPr/>
        <p:txBody>
          <a:bodyPr/>
          <a:lstStyle/>
          <a:p>
            <a:r>
              <a:rPr lang="en-US" dirty="0"/>
              <a:t>4</a:t>
            </a:r>
            <a:r>
              <a:rPr lang="en-US" baseline="30000" dirty="0"/>
              <a:t>th</a:t>
            </a:r>
            <a:r>
              <a:rPr lang="en-US" dirty="0"/>
              <a:t> Preconceived idea</a:t>
            </a:r>
          </a:p>
        </p:txBody>
      </p:sp>
    </p:spTree>
    <p:extLst>
      <p:ext uri="{BB962C8B-B14F-4D97-AF65-F5344CB8AC3E}">
        <p14:creationId xmlns:p14="http://schemas.microsoft.com/office/powerpoint/2010/main" val="1160594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a:t>
            </a:r>
          </a:p>
        </p:txBody>
      </p:sp>
      <p:sp>
        <p:nvSpPr>
          <p:cNvPr id="3" name="Content Placeholder 2"/>
          <p:cNvSpPr>
            <a:spLocks noGrp="1"/>
          </p:cNvSpPr>
          <p:nvPr>
            <p:ph idx="1"/>
          </p:nvPr>
        </p:nvSpPr>
        <p:spPr/>
        <p:txBody>
          <a:bodyPr>
            <a:normAutofit/>
          </a:bodyPr>
          <a:lstStyle/>
          <a:p>
            <a:pPr marL="36576" indent="0" algn="ctr">
              <a:buNone/>
            </a:pPr>
            <a:r>
              <a:rPr lang="en-GB" sz="4400" dirty="0"/>
              <a:t>INVENTION</a:t>
            </a:r>
          </a:p>
          <a:p>
            <a:pPr marL="36576" indent="0" algn="ctr">
              <a:buNone/>
            </a:pPr>
            <a:r>
              <a:rPr lang="en-GB" sz="4400" dirty="0"/>
              <a:t>+</a:t>
            </a:r>
          </a:p>
          <a:p>
            <a:pPr marL="36576" indent="0" algn="ctr">
              <a:buNone/>
            </a:pPr>
            <a:r>
              <a:rPr lang="en-GB" sz="4400" dirty="0"/>
              <a:t>EXPLOITATION</a:t>
            </a:r>
          </a:p>
          <a:p>
            <a:pPr marL="36576" indent="0" algn="ctr">
              <a:buNone/>
            </a:pPr>
            <a:r>
              <a:rPr lang="en-GB" sz="4400" dirty="0"/>
              <a:t>=</a:t>
            </a:r>
          </a:p>
        </p:txBody>
      </p:sp>
      <p:pic>
        <p:nvPicPr>
          <p:cNvPr id="4" name="Picture 3"/>
          <p:cNvPicPr>
            <a:picLocks noChangeAspect="1"/>
          </p:cNvPicPr>
          <p:nvPr/>
        </p:nvPicPr>
        <p:blipFill>
          <a:blip r:embed="rId2"/>
          <a:stretch>
            <a:fillRect/>
          </a:stretch>
        </p:blipFill>
        <p:spPr>
          <a:xfrm>
            <a:off x="6228184" y="1340768"/>
            <a:ext cx="1184995" cy="1184995"/>
          </a:xfrm>
          <a:prstGeom prst="rect">
            <a:avLst/>
          </a:prstGeom>
        </p:spPr>
      </p:pic>
      <p:pic>
        <p:nvPicPr>
          <p:cNvPr id="5" name="Picture 4"/>
          <p:cNvPicPr>
            <a:picLocks noChangeAspect="1"/>
          </p:cNvPicPr>
          <p:nvPr/>
        </p:nvPicPr>
        <p:blipFill>
          <a:blip r:embed="rId3"/>
          <a:stretch>
            <a:fillRect/>
          </a:stretch>
        </p:blipFill>
        <p:spPr>
          <a:xfrm>
            <a:off x="6588224" y="3136124"/>
            <a:ext cx="1117194" cy="796932"/>
          </a:xfrm>
          <a:prstGeom prst="rect">
            <a:avLst/>
          </a:prstGeom>
        </p:spPr>
      </p:pic>
      <p:pic>
        <p:nvPicPr>
          <p:cNvPr id="6" name="Picture 5"/>
          <p:cNvPicPr>
            <a:picLocks noChangeAspect="1"/>
          </p:cNvPicPr>
          <p:nvPr/>
        </p:nvPicPr>
        <p:blipFill>
          <a:blip r:embed="rId4"/>
          <a:stretch>
            <a:fillRect/>
          </a:stretch>
        </p:blipFill>
        <p:spPr>
          <a:xfrm>
            <a:off x="2915816" y="4725144"/>
            <a:ext cx="2882404" cy="1916726"/>
          </a:xfrm>
          <a:prstGeom prst="rect">
            <a:avLst/>
          </a:prstGeom>
        </p:spPr>
      </p:pic>
    </p:spTree>
    <p:extLst>
      <p:ext uri="{BB962C8B-B14F-4D97-AF65-F5344CB8AC3E}">
        <p14:creationId xmlns:p14="http://schemas.microsoft.com/office/powerpoint/2010/main" val="331529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7467600" cy="1143000"/>
          </a:xfrm>
        </p:spPr>
        <p:txBody>
          <a:bodyPr>
            <a:normAutofit fontScale="90000"/>
          </a:bodyPr>
          <a:lstStyle/>
          <a:p>
            <a:r>
              <a:rPr lang="en-GB" dirty="0"/>
              <a:t>INNOVATOR + ENTREPRENEUR</a:t>
            </a:r>
          </a:p>
        </p:txBody>
      </p:sp>
      <p:sp>
        <p:nvSpPr>
          <p:cNvPr id="4" name="Rectangle 3"/>
          <p:cNvSpPr/>
          <p:nvPr/>
        </p:nvSpPr>
        <p:spPr>
          <a:xfrm>
            <a:off x="286013" y="6525344"/>
            <a:ext cx="8136904" cy="276999"/>
          </a:xfrm>
          <a:prstGeom prst="rect">
            <a:avLst/>
          </a:prstGeom>
        </p:spPr>
        <p:txBody>
          <a:bodyPr wrap="square">
            <a:spAutoFit/>
          </a:bodyPr>
          <a:lstStyle/>
          <a:p>
            <a:r>
              <a:rPr lang="en-GB" sz="1200" dirty="0">
                <a:solidFill>
                  <a:prstClr val="black"/>
                </a:solidFill>
                <a:latin typeface="Arial"/>
              </a:rPr>
              <a:t>http://</a:t>
            </a:r>
            <a:r>
              <a:rPr lang="en-GB" sz="1200" dirty="0" err="1">
                <a:solidFill>
                  <a:prstClr val="black"/>
                </a:solidFill>
                <a:latin typeface="Arial"/>
              </a:rPr>
              <a:t>www.youtube.com</a:t>
            </a:r>
            <a:r>
              <a:rPr lang="en-GB" sz="1200" dirty="0">
                <a:solidFill>
                  <a:prstClr val="black"/>
                </a:solidFill>
                <a:latin typeface="Arial"/>
              </a:rPr>
              <a:t>/</a:t>
            </a:r>
            <a:r>
              <a:rPr lang="en-GB" sz="1200" dirty="0" err="1">
                <a:solidFill>
                  <a:prstClr val="black"/>
                </a:solidFill>
                <a:latin typeface="Arial"/>
              </a:rPr>
              <a:t>watch?v</a:t>
            </a:r>
            <a:r>
              <a:rPr lang="en-GB" sz="1200" dirty="0">
                <a:solidFill>
                  <a:prstClr val="black"/>
                </a:solidFill>
                <a:latin typeface="Arial"/>
              </a:rPr>
              <a:t>=</a:t>
            </a:r>
            <a:r>
              <a:rPr lang="en-GB" sz="1200" dirty="0" err="1">
                <a:solidFill>
                  <a:prstClr val="black"/>
                </a:solidFill>
                <a:latin typeface="Arial"/>
              </a:rPr>
              <a:t>lZKhZmvJuZY</a:t>
            </a:r>
            <a:endParaRPr lang="en-GB" sz="1200" dirty="0">
              <a:solidFill>
                <a:prstClr val="black"/>
              </a:solidFill>
              <a:latin typeface="Arial"/>
            </a:endParaRPr>
          </a:p>
        </p:txBody>
      </p:sp>
      <p:pic>
        <p:nvPicPr>
          <p:cNvPr id="3" name="What is an Entrepreneur_(720p_H.264-AA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96" y="857250"/>
            <a:ext cx="9144000" cy="5143500"/>
          </a:xfrm>
          <a:prstGeom prst="rect">
            <a:avLst/>
          </a:prstGeom>
        </p:spPr>
      </p:pic>
    </p:spTree>
    <p:extLst>
      <p:ext uri="{BB962C8B-B14F-4D97-AF65-F5344CB8AC3E}">
        <p14:creationId xmlns:p14="http://schemas.microsoft.com/office/powerpoint/2010/main" val="2315888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a:t>
            </a:r>
          </a:p>
        </p:txBody>
      </p:sp>
      <p:sp>
        <p:nvSpPr>
          <p:cNvPr id="3" name="Content Placeholder 2"/>
          <p:cNvSpPr>
            <a:spLocks noGrp="1"/>
          </p:cNvSpPr>
          <p:nvPr>
            <p:ph idx="1"/>
          </p:nvPr>
        </p:nvSpPr>
        <p:spPr>
          <a:xfrm>
            <a:off x="457200" y="3501008"/>
            <a:ext cx="7467600" cy="2625155"/>
          </a:xfrm>
        </p:spPr>
        <p:txBody>
          <a:bodyPr>
            <a:normAutofit/>
          </a:bodyPr>
          <a:lstStyle/>
          <a:p>
            <a:pPr marL="36576" indent="0" algn="r">
              <a:buNone/>
            </a:pPr>
            <a:r>
              <a:rPr lang="en-GB" sz="4400" dirty="0"/>
              <a:t>More detail to come next week!</a:t>
            </a:r>
          </a:p>
        </p:txBody>
      </p:sp>
    </p:spTree>
    <p:extLst>
      <p:ext uri="{BB962C8B-B14F-4D97-AF65-F5344CB8AC3E}">
        <p14:creationId xmlns:p14="http://schemas.microsoft.com/office/powerpoint/2010/main" val="36645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YOUR COLLEAGUES HAVE TO SAY ABOUT THIS</a:t>
            </a:r>
          </a:p>
        </p:txBody>
      </p:sp>
      <p:sp>
        <p:nvSpPr>
          <p:cNvPr id="3" name="Content Placeholder 2"/>
          <p:cNvSpPr>
            <a:spLocks noGrp="1"/>
          </p:cNvSpPr>
          <p:nvPr>
            <p:ph idx="1"/>
          </p:nvPr>
        </p:nvSpPr>
        <p:spPr>
          <a:xfrm>
            <a:off x="457200" y="1700808"/>
            <a:ext cx="8219256" cy="5157192"/>
          </a:xfrm>
        </p:spPr>
        <p:txBody>
          <a:bodyPr>
            <a:noAutofit/>
          </a:bodyPr>
          <a:lstStyle/>
          <a:p>
            <a:pPr marL="36576" indent="0">
              <a:buNone/>
            </a:pPr>
            <a:r>
              <a:rPr lang="en-US" sz="2400" dirty="0"/>
              <a:t>“</a:t>
            </a:r>
            <a:r>
              <a:rPr lang="en-US" sz="2400" i="1" dirty="0"/>
              <a:t>This course motivated me to think about my future career and the importance of the start ups. I think that the course was one of the best courses I ever had in my education history. It opened my mind and helped me to developed my soft skills which will be more helpful in my future life than "dry" academic knowledge.</a:t>
            </a:r>
            <a:r>
              <a:rPr lang="en-US" sz="2400" dirty="0"/>
              <a:t>” Erasmus Student, IE 2016</a:t>
            </a:r>
          </a:p>
          <a:p>
            <a:pPr marL="36576" indent="0">
              <a:buNone/>
            </a:pPr>
            <a:endParaRPr lang="en-US" sz="2400" dirty="0"/>
          </a:p>
          <a:p>
            <a:pPr marL="36576" indent="0">
              <a:buNone/>
            </a:pPr>
            <a:r>
              <a:rPr lang="en-US" sz="2400" i="1" dirty="0"/>
              <a:t>“I found this subject the most important of all. Doesn't matter what you study, all of us should complete this subject. The passion of the teacher Is very helpful and motivating. I guess (</a:t>
            </a:r>
            <a:r>
              <a:rPr lang="is-IS" sz="2400" i="1" dirty="0"/>
              <a:t>…</a:t>
            </a:r>
            <a:r>
              <a:rPr lang="en-US" sz="2400" i="1" dirty="0"/>
              <a:t>) we should have had more meetings with successful entrepreneurs (</a:t>
            </a:r>
            <a:r>
              <a:rPr lang="is-IS" sz="2400" i="1" dirty="0"/>
              <a:t>…</a:t>
            </a:r>
            <a:r>
              <a:rPr lang="en-US" sz="2400" i="1" dirty="0"/>
              <a:t>). Good job</a:t>
            </a:r>
            <a:r>
              <a:rPr lang="en-US" sz="2400" dirty="0"/>
              <a:t>!” Erasmus Student, ITT 2016</a:t>
            </a:r>
          </a:p>
          <a:p>
            <a:pPr marL="36576" indent="0">
              <a:buNone/>
            </a:pPr>
            <a:endParaRPr lang="en-US" sz="2400" dirty="0"/>
          </a:p>
          <a:p>
            <a:pPr marL="36576" indent="0">
              <a:buNone/>
            </a:pPr>
            <a:endParaRPr lang="en-US" sz="2400" dirty="0"/>
          </a:p>
          <a:p>
            <a:pPr marL="36576" indent="0">
              <a:buNone/>
            </a:pPr>
            <a:endParaRPr lang="en-US" sz="2400" dirty="0"/>
          </a:p>
          <a:p>
            <a:pPr marL="36576" indent="0">
              <a:buNone/>
            </a:pPr>
            <a:endParaRPr lang="en-US" sz="2400" dirty="0"/>
          </a:p>
          <a:p>
            <a:pPr marL="36576" indent="0">
              <a:buNone/>
            </a:pPr>
            <a:endParaRPr lang="en-US" sz="2400" dirty="0"/>
          </a:p>
        </p:txBody>
      </p:sp>
    </p:spTree>
    <p:extLst>
      <p:ext uri="{BB962C8B-B14F-4D97-AF65-F5344CB8AC3E}">
        <p14:creationId xmlns:p14="http://schemas.microsoft.com/office/powerpoint/2010/main" val="138644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83837"/>
            <a:ext cx="7630616" cy="1826363"/>
          </a:xfrm>
        </p:spPr>
        <p:txBody>
          <a:bodyPr/>
          <a:lstStyle/>
          <a:p>
            <a:r>
              <a:rPr lang="en-US" dirty="0"/>
              <a:t>Technology transfer is a cool technology!</a:t>
            </a:r>
          </a:p>
        </p:txBody>
      </p:sp>
      <p:sp>
        <p:nvSpPr>
          <p:cNvPr id="3" name="Text Placeholder 2"/>
          <p:cNvSpPr>
            <a:spLocks noGrp="1"/>
          </p:cNvSpPr>
          <p:nvPr>
            <p:ph type="body" idx="1"/>
          </p:nvPr>
        </p:nvSpPr>
        <p:spPr/>
        <p:txBody>
          <a:bodyPr/>
          <a:lstStyle/>
          <a:p>
            <a:r>
              <a:rPr lang="en-US" dirty="0"/>
              <a:t>5</a:t>
            </a:r>
            <a:r>
              <a:rPr lang="en-US" baseline="30000" dirty="0"/>
              <a:t>th</a:t>
            </a:r>
            <a:r>
              <a:rPr lang="en-US" dirty="0"/>
              <a:t> Preconceived idea</a:t>
            </a:r>
          </a:p>
        </p:txBody>
      </p:sp>
    </p:spTree>
    <p:extLst>
      <p:ext uri="{BB962C8B-B14F-4D97-AF65-F5344CB8AC3E}">
        <p14:creationId xmlns:p14="http://schemas.microsoft.com/office/powerpoint/2010/main" val="1801297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63" y="76200"/>
            <a:ext cx="7716837" cy="1447800"/>
          </a:xfrm>
        </p:spPr>
        <p:txBody>
          <a:bodyPr/>
          <a:lstStyle/>
          <a:p>
            <a:pPr algn="ctr"/>
            <a:r>
              <a:rPr lang="en-GB" sz="4400" dirty="0"/>
              <a:t>Technology Transfer</a:t>
            </a:r>
          </a:p>
        </p:txBody>
      </p:sp>
      <p:sp>
        <p:nvSpPr>
          <p:cNvPr id="6" name="Content Placeholder 5"/>
          <p:cNvSpPr>
            <a:spLocks noGrp="1"/>
          </p:cNvSpPr>
          <p:nvPr>
            <p:ph idx="1"/>
          </p:nvPr>
        </p:nvSpPr>
        <p:spPr>
          <a:xfrm>
            <a:off x="304800" y="1874837"/>
            <a:ext cx="8534400" cy="4525963"/>
          </a:xfrm>
        </p:spPr>
        <p:txBody>
          <a:bodyPr>
            <a:normAutofit lnSpcReduction="10000"/>
          </a:bodyPr>
          <a:lstStyle/>
          <a:p>
            <a:r>
              <a:rPr lang="en-US" i="1" dirty="0">
                <a:solidFill>
                  <a:srgbClr val="FF6600"/>
                </a:solidFill>
              </a:rPr>
              <a:t>Technology transfer</a:t>
            </a:r>
            <a:r>
              <a:rPr lang="en-US" i="1" dirty="0"/>
              <a:t> is the process of sharing skills, knowledge, technologies, methods of manufacturing, samples of manufacturing and facilities among governments and other institutions to </a:t>
            </a:r>
            <a:r>
              <a:rPr lang="en-US" i="1" u="sng" dirty="0"/>
              <a:t>ensure that scientific and technological developments are accessible</a:t>
            </a:r>
            <a:r>
              <a:rPr lang="en-US" i="1" dirty="0"/>
              <a:t> to a wider range of users who can then further develop and exploit the technology into new products, processes, applications, materials or services.</a:t>
            </a:r>
            <a:endParaRPr lang="en-GB" i="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rmAutofit/>
          </a:bodyPr>
          <a:lstStyle/>
          <a:p>
            <a:pPr algn="ctr"/>
            <a:r>
              <a:rPr lang="en-GB" sz="4800" dirty="0"/>
              <a:t>Technology Transfer</a:t>
            </a:r>
            <a:endParaRPr lang="en-GB" dirty="0"/>
          </a:p>
        </p:txBody>
      </p:sp>
      <p:sp>
        <p:nvSpPr>
          <p:cNvPr id="3" name="Content Placeholder 2"/>
          <p:cNvSpPr>
            <a:spLocks noGrp="1"/>
          </p:cNvSpPr>
          <p:nvPr>
            <p:ph idx="1"/>
          </p:nvPr>
        </p:nvSpPr>
        <p:spPr>
          <a:xfrm>
            <a:off x="457200" y="1600200"/>
            <a:ext cx="8305800" cy="2781299"/>
          </a:xfrm>
        </p:spPr>
        <p:txBody>
          <a:bodyPr>
            <a:normAutofit/>
          </a:bodyPr>
          <a:lstStyle/>
          <a:p>
            <a:r>
              <a:rPr lang="en-GB" dirty="0"/>
              <a:t>Can be done in different formats/values</a:t>
            </a:r>
          </a:p>
          <a:p>
            <a:pPr>
              <a:buNone/>
            </a:pPr>
            <a:endParaRPr lang="en-GB" dirty="0"/>
          </a:p>
          <a:p>
            <a:pPr lvl="1"/>
            <a:r>
              <a:rPr lang="en-GB" dirty="0"/>
              <a:t>Entrepreneurial (Economic </a:t>
            </a:r>
            <a:r>
              <a:rPr lang="en-GB" dirty="0" err="1"/>
              <a:t>Valorization</a:t>
            </a:r>
            <a:r>
              <a:rPr lang="en-GB" dirty="0"/>
              <a:t>)</a:t>
            </a:r>
          </a:p>
          <a:p>
            <a:pPr lvl="1">
              <a:buNone/>
            </a:pPr>
            <a:endParaRPr lang="en-GB" dirty="0"/>
          </a:p>
          <a:p>
            <a:pPr lvl="1"/>
            <a:r>
              <a:rPr lang="en-GB" dirty="0" err="1"/>
              <a:t>Altruíst</a:t>
            </a:r>
            <a:r>
              <a:rPr lang="en-GB" dirty="0"/>
              <a:t> (Scientific Dissemination of Knowledge)</a:t>
            </a:r>
          </a:p>
        </p:txBody>
      </p:sp>
      <p:sp>
        <p:nvSpPr>
          <p:cNvPr id="4" name="Down Arrow 3"/>
          <p:cNvSpPr/>
          <p:nvPr/>
        </p:nvSpPr>
        <p:spPr>
          <a:xfrm>
            <a:off x="4343400" y="4381499"/>
            <a:ext cx="457200" cy="838199"/>
          </a:xfrm>
          <a:prstGeom prst="downArrow">
            <a:avLst/>
          </a:prstGeom>
          <a:ln/>
        </p:spPr>
        <p:style>
          <a:lnRef idx="1">
            <a:schemeClr val="accent2"/>
          </a:lnRef>
          <a:fillRef idx="3">
            <a:schemeClr val="accent2"/>
          </a:fillRef>
          <a:effectRef idx="2">
            <a:schemeClr val="accent2"/>
          </a:effectRef>
          <a:fontRef idx="minor">
            <a:schemeClr val="lt1"/>
          </a:fontRef>
        </p:style>
      </p:sp>
      <p:sp>
        <p:nvSpPr>
          <p:cNvPr id="5" name="Rectangle 4"/>
          <p:cNvSpPr/>
          <p:nvPr/>
        </p:nvSpPr>
        <p:spPr>
          <a:xfrm>
            <a:off x="609600" y="5602069"/>
            <a:ext cx="8001000" cy="461665"/>
          </a:xfrm>
          <a:prstGeom prst="rect">
            <a:avLst/>
          </a:prstGeom>
        </p:spPr>
        <p:txBody>
          <a:bodyPr wrap="square">
            <a:spAutoFit/>
          </a:bodyPr>
          <a:lstStyle/>
          <a:p>
            <a:pPr lvl="1" algn="ctr"/>
            <a:r>
              <a:rPr lang="en-GB" sz="2400" dirty="0">
                <a:solidFill>
                  <a:prstClr val="black"/>
                </a:solidFill>
                <a:latin typeface="Arial"/>
              </a:rPr>
              <a:t>How Should we (Must we) see Science?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63" y="76200"/>
            <a:ext cx="7716837" cy="1447800"/>
          </a:xfrm>
        </p:spPr>
        <p:txBody>
          <a:bodyPr/>
          <a:lstStyle/>
          <a:p>
            <a:pPr algn="ctr"/>
            <a:r>
              <a:rPr lang="en-GB" sz="4400" dirty="0"/>
              <a:t>Technology Transfer</a:t>
            </a:r>
          </a:p>
        </p:txBody>
      </p:sp>
      <p:pic>
        <p:nvPicPr>
          <p:cNvPr id="4" name="YouTube - Technology Transfer - Warwick Ventures.mp4">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512763" y="1524000"/>
            <a:ext cx="8097837" cy="51054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63" y="76200"/>
            <a:ext cx="7716837" cy="1447800"/>
          </a:xfrm>
        </p:spPr>
        <p:txBody>
          <a:bodyPr/>
          <a:lstStyle/>
          <a:p>
            <a:pPr algn="ctr"/>
            <a:r>
              <a:rPr lang="en-GB" sz="4400" dirty="0"/>
              <a:t>Technology Transfer</a:t>
            </a:r>
          </a:p>
        </p:txBody>
      </p:sp>
      <p:sp>
        <p:nvSpPr>
          <p:cNvPr id="6" name="Content Placeholder 5"/>
          <p:cNvSpPr>
            <a:spLocks noGrp="1"/>
          </p:cNvSpPr>
          <p:nvPr>
            <p:ph idx="1"/>
          </p:nvPr>
        </p:nvSpPr>
        <p:spPr>
          <a:xfrm>
            <a:off x="304800" y="1874837"/>
            <a:ext cx="8534400" cy="4525963"/>
          </a:xfrm>
        </p:spPr>
        <p:txBody>
          <a:bodyPr>
            <a:normAutofit/>
          </a:bodyPr>
          <a:lstStyle/>
          <a:p>
            <a:pPr>
              <a:buNone/>
            </a:pPr>
            <a:r>
              <a:rPr lang="en-GB" dirty="0"/>
              <a:t>TTO FUNCTIONS:</a:t>
            </a:r>
          </a:p>
          <a:p>
            <a:pPr>
              <a:buNone/>
            </a:pPr>
            <a:endParaRPr lang="en-GB" i="1" dirty="0"/>
          </a:p>
          <a:p>
            <a:r>
              <a:rPr lang="en-GB" dirty="0"/>
              <a:t>Coordinate</a:t>
            </a:r>
          </a:p>
          <a:p>
            <a:endParaRPr lang="en-GB" dirty="0"/>
          </a:p>
          <a:p>
            <a:r>
              <a:rPr lang="en-GB" dirty="0"/>
              <a:t>Nurture</a:t>
            </a:r>
          </a:p>
          <a:p>
            <a:endParaRPr lang="en-GB" dirty="0"/>
          </a:p>
          <a:p>
            <a:r>
              <a:rPr lang="en-GB" dirty="0"/>
              <a:t>Link</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63" y="76200"/>
            <a:ext cx="7716837" cy="1447800"/>
          </a:xfrm>
        </p:spPr>
        <p:txBody>
          <a:bodyPr/>
          <a:lstStyle/>
          <a:p>
            <a:pPr algn="ctr"/>
            <a:r>
              <a:rPr lang="en-GB" sz="4400" dirty="0"/>
              <a:t>Technology Transfer</a:t>
            </a:r>
          </a:p>
        </p:txBody>
      </p:sp>
      <p:sp>
        <p:nvSpPr>
          <p:cNvPr id="6" name="Content Placeholder 5"/>
          <p:cNvSpPr>
            <a:spLocks noGrp="1"/>
          </p:cNvSpPr>
          <p:nvPr>
            <p:ph idx="1"/>
          </p:nvPr>
        </p:nvSpPr>
        <p:spPr>
          <a:xfrm>
            <a:off x="304800" y="1874837"/>
            <a:ext cx="8839200" cy="4983163"/>
          </a:xfrm>
        </p:spPr>
        <p:txBody>
          <a:bodyPr>
            <a:normAutofit fontScale="85000" lnSpcReduction="20000"/>
          </a:bodyPr>
          <a:lstStyle/>
          <a:p>
            <a:pPr>
              <a:buNone/>
            </a:pPr>
            <a:r>
              <a:rPr lang="en-US" b="1" dirty="0">
                <a:solidFill>
                  <a:srgbClr val="FF6600"/>
                </a:solidFill>
              </a:rPr>
              <a:t>Constituents of Technology Transfer Processes</a:t>
            </a:r>
          </a:p>
          <a:p>
            <a:pPr marL="550926" indent="-514350">
              <a:buAutoNum type="arabicPeriod"/>
            </a:pPr>
            <a:r>
              <a:rPr lang="en-US" b="1" dirty="0"/>
              <a:t>Technology Transfer</a:t>
            </a:r>
          </a:p>
          <a:p>
            <a:pPr marL="550926" indent="-514350">
              <a:buAutoNum type="arabicPeriod"/>
            </a:pPr>
            <a:r>
              <a:rPr lang="en-US" b="1" dirty="0"/>
              <a:t>Technology Promotion</a:t>
            </a:r>
          </a:p>
          <a:p>
            <a:pPr marL="550926" indent="-514350">
              <a:buAutoNum type="arabicPeriod"/>
            </a:pPr>
            <a:r>
              <a:rPr lang="en-US" b="1" dirty="0"/>
              <a:t>Technology Deployment</a:t>
            </a:r>
          </a:p>
          <a:p>
            <a:pPr marL="550926" indent="-514350">
              <a:buAutoNum type="arabicPeriod"/>
            </a:pPr>
            <a:r>
              <a:rPr lang="en-US" b="1" dirty="0"/>
              <a:t>Technology Innovation</a:t>
            </a:r>
          </a:p>
          <a:p>
            <a:pPr marL="550926" indent="-514350">
              <a:buAutoNum type="arabicPeriod"/>
            </a:pPr>
            <a:r>
              <a:rPr lang="en-US" b="1" dirty="0"/>
              <a:t>Technology Development</a:t>
            </a:r>
          </a:p>
          <a:p>
            <a:pPr marL="550926" indent="-514350">
              <a:buAutoNum type="arabicPeriod"/>
            </a:pPr>
            <a:r>
              <a:rPr lang="en-US" b="1" dirty="0"/>
              <a:t>Technology Research</a:t>
            </a:r>
          </a:p>
          <a:p>
            <a:pPr marL="550926" indent="-514350">
              <a:buAutoNum type="arabicPeriod"/>
            </a:pPr>
            <a:r>
              <a:rPr lang="en-US" b="1" dirty="0"/>
              <a:t>Technology Assessment</a:t>
            </a:r>
          </a:p>
          <a:p>
            <a:pPr marL="550926" indent="-514350">
              <a:buAutoNum type="arabicPeriod"/>
            </a:pPr>
            <a:r>
              <a:rPr lang="en-US" b="1" dirty="0"/>
              <a:t>Technology Information and communication</a:t>
            </a:r>
          </a:p>
          <a:p>
            <a:pPr marL="550926" indent="-514350">
              <a:buAutoNum type="arabicPeriod"/>
            </a:pPr>
            <a:r>
              <a:rPr lang="en-US" b="1" dirty="0"/>
              <a:t>Technology Investment</a:t>
            </a:r>
          </a:p>
          <a:p>
            <a:pPr marL="550926" indent="-514350">
              <a:buAutoNum type="arabicPeriod"/>
            </a:pPr>
            <a:r>
              <a:rPr lang="en-US" b="1" dirty="0"/>
              <a:t>Technology Collaboration</a:t>
            </a:r>
          </a:p>
          <a:p>
            <a:pPr marL="550926" indent="-514350">
              <a:buAutoNum type="arabicPeriod"/>
            </a:pPr>
            <a:r>
              <a:rPr lang="en-US" b="1" dirty="0"/>
              <a:t>Technology Commercialization</a:t>
            </a:r>
            <a:endParaRPr lang="en-GB"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467600" cy="1143000"/>
          </a:xfrm>
        </p:spPr>
        <p:txBody>
          <a:bodyPr>
            <a:normAutofit fontScale="90000"/>
          </a:bodyPr>
          <a:lstStyle/>
          <a:p>
            <a:pPr algn="ctr"/>
            <a:r>
              <a:rPr lang="en-GB" dirty="0"/>
              <a:t>Does knowledge have an economic value?</a:t>
            </a:r>
          </a:p>
        </p:txBody>
      </p:sp>
      <p:sp>
        <p:nvSpPr>
          <p:cNvPr id="3" name="Content Placeholder 2"/>
          <p:cNvSpPr>
            <a:spLocks noGrp="1"/>
          </p:cNvSpPr>
          <p:nvPr>
            <p:ph idx="1"/>
          </p:nvPr>
        </p:nvSpPr>
        <p:spPr>
          <a:xfrm>
            <a:off x="457200" y="2027237"/>
            <a:ext cx="7467600" cy="4525963"/>
          </a:xfrm>
        </p:spPr>
        <p:txBody>
          <a:bodyPr/>
          <a:lstStyle/>
          <a:p>
            <a:r>
              <a:rPr lang="en-GB" dirty="0"/>
              <a:t>K2B, I-Teams, </a:t>
            </a:r>
            <a:r>
              <a:rPr lang="en-GB" dirty="0" err="1"/>
              <a:t>BioTeams</a:t>
            </a:r>
            <a:r>
              <a:rPr lang="en-GB" dirty="0"/>
              <a:t>….</a:t>
            </a:r>
          </a:p>
          <a:p>
            <a:pPr>
              <a:buNone/>
            </a:pPr>
            <a:endParaRPr lang="en-GB" dirty="0"/>
          </a:p>
          <a:p>
            <a:r>
              <a:rPr lang="en-GB" dirty="0"/>
              <a:t>Why?</a:t>
            </a:r>
          </a:p>
          <a:p>
            <a:pPr>
              <a:buNone/>
            </a:pPr>
            <a:endParaRPr lang="en-GB" dirty="0"/>
          </a:p>
          <a:p>
            <a:r>
              <a:rPr lang="en-GB" dirty="0"/>
              <a:t>Option or Duty?</a:t>
            </a:r>
          </a:p>
          <a:p>
            <a:pPr>
              <a:buNone/>
            </a:pPr>
            <a:endParaRPr lang="en-GB" dirty="0"/>
          </a:p>
          <a:p>
            <a:r>
              <a:rPr lang="en-GB" dirty="0"/>
              <a:t>What tools are we missing?</a:t>
            </a:r>
          </a:p>
          <a:p>
            <a:pPr>
              <a:buNone/>
            </a:pPr>
            <a:endParaRPr lang="en-GB"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TOOLS WE NEED TO VALUE K</a:t>
            </a:r>
          </a:p>
        </p:txBody>
      </p:sp>
      <p:sp>
        <p:nvSpPr>
          <p:cNvPr id="3" name="Content Placeholder 2"/>
          <p:cNvSpPr>
            <a:spLocks noGrp="1"/>
          </p:cNvSpPr>
          <p:nvPr>
            <p:ph idx="1"/>
          </p:nvPr>
        </p:nvSpPr>
        <p:spPr/>
        <p:txBody>
          <a:bodyPr>
            <a:normAutofit fontScale="92500" lnSpcReduction="10000"/>
          </a:bodyPr>
          <a:lstStyle/>
          <a:p>
            <a:r>
              <a:rPr lang="pt-PT" dirty="0" err="1"/>
              <a:t>Management</a:t>
            </a:r>
            <a:endParaRPr lang="en-GB" dirty="0"/>
          </a:p>
          <a:p>
            <a:pPr>
              <a:buNone/>
            </a:pPr>
            <a:endParaRPr lang="en-GB" dirty="0"/>
          </a:p>
          <a:p>
            <a:r>
              <a:rPr lang="en-GB" dirty="0"/>
              <a:t>Technical/Scientific</a:t>
            </a:r>
          </a:p>
          <a:p>
            <a:pPr>
              <a:buNone/>
            </a:pPr>
            <a:endParaRPr lang="en-GB" dirty="0"/>
          </a:p>
          <a:p>
            <a:r>
              <a:rPr lang="pt-PT" dirty="0" err="1"/>
              <a:t>Other</a:t>
            </a:r>
            <a:r>
              <a:rPr lang="en-GB" dirty="0"/>
              <a:t>?</a:t>
            </a:r>
          </a:p>
          <a:p>
            <a:pPr lvl="1"/>
            <a:r>
              <a:rPr lang="pt-PT" dirty="0"/>
              <a:t>Atitude</a:t>
            </a:r>
            <a:r>
              <a:rPr lang="en-GB" dirty="0"/>
              <a:t>?</a:t>
            </a:r>
          </a:p>
          <a:p>
            <a:pPr lvl="1"/>
            <a:r>
              <a:rPr lang="en-GB" dirty="0"/>
              <a:t>Soft Skills?</a:t>
            </a:r>
          </a:p>
          <a:p>
            <a:pPr lvl="1"/>
            <a:r>
              <a:rPr lang="en-GB" dirty="0"/>
              <a:t>Critical analysis?</a:t>
            </a:r>
          </a:p>
          <a:p>
            <a:pPr lvl="1"/>
            <a:r>
              <a:rPr lang="en-GB" dirty="0"/>
              <a:t>Negotiation </a:t>
            </a:r>
            <a:r>
              <a:rPr lang="en-GB" dirty="0" err="1"/>
              <a:t>SKills</a:t>
            </a:r>
            <a:r>
              <a:rPr lang="en-GB" dirty="0"/>
              <a:t>?</a:t>
            </a:r>
          </a:p>
          <a:p>
            <a:pPr lvl="1"/>
            <a:r>
              <a:rPr lang="en-GB" dirty="0"/>
              <a:t>IP?</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83837"/>
            <a:ext cx="8134672" cy="1826363"/>
          </a:xfrm>
        </p:spPr>
        <p:txBody>
          <a:bodyPr/>
          <a:lstStyle/>
          <a:p>
            <a:r>
              <a:rPr lang="en-US" dirty="0"/>
              <a:t>Industry &amp; Academia are 2 worlds apart!</a:t>
            </a:r>
          </a:p>
        </p:txBody>
      </p:sp>
      <p:sp>
        <p:nvSpPr>
          <p:cNvPr id="3" name="Text Placeholder 2"/>
          <p:cNvSpPr>
            <a:spLocks noGrp="1"/>
          </p:cNvSpPr>
          <p:nvPr>
            <p:ph type="body" idx="1"/>
          </p:nvPr>
        </p:nvSpPr>
        <p:spPr/>
        <p:txBody>
          <a:bodyPr/>
          <a:lstStyle/>
          <a:p>
            <a:r>
              <a:rPr lang="en-US" dirty="0"/>
              <a:t>6</a:t>
            </a:r>
            <a:r>
              <a:rPr lang="en-US" baseline="30000" dirty="0"/>
              <a:t>th</a:t>
            </a:r>
            <a:r>
              <a:rPr lang="en-US" dirty="0"/>
              <a:t> Preconceived idea</a:t>
            </a:r>
          </a:p>
        </p:txBody>
      </p:sp>
    </p:spTree>
    <p:extLst>
      <p:ext uri="{BB962C8B-B14F-4D97-AF65-F5344CB8AC3E}">
        <p14:creationId xmlns:p14="http://schemas.microsoft.com/office/powerpoint/2010/main" val="461293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a:t>Industry</a:t>
            </a:r>
            <a:r>
              <a:rPr lang="pt-PT" dirty="0"/>
              <a:t> </a:t>
            </a:r>
            <a:r>
              <a:rPr lang="en-GB" dirty="0" err="1"/>
              <a:t>Vs</a:t>
            </a:r>
            <a:r>
              <a:rPr lang="en-GB" dirty="0"/>
              <a:t> University</a:t>
            </a:r>
          </a:p>
        </p:txBody>
      </p:sp>
      <p:sp>
        <p:nvSpPr>
          <p:cNvPr id="3" name="Content Placeholder 2"/>
          <p:cNvSpPr>
            <a:spLocks noGrp="1"/>
          </p:cNvSpPr>
          <p:nvPr>
            <p:ph idx="1"/>
          </p:nvPr>
        </p:nvSpPr>
        <p:spPr>
          <a:xfrm>
            <a:off x="457200" y="1874837"/>
            <a:ext cx="7467600" cy="4525963"/>
          </a:xfrm>
        </p:spPr>
        <p:txBody>
          <a:bodyPr/>
          <a:lstStyle/>
          <a:p>
            <a:r>
              <a:rPr lang="pt-PT" dirty="0"/>
              <a:t>2 </a:t>
            </a:r>
            <a:r>
              <a:rPr lang="pt-PT" dirty="0" err="1"/>
              <a:t>worlds</a:t>
            </a:r>
            <a:r>
              <a:rPr lang="pt-PT" dirty="0"/>
              <a:t> </a:t>
            </a:r>
            <a:r>
              <a:rPr lang="pt-PT" dirty="0" err="1"/>
              <a:t>apart</a:t>
            </a:r>
            <a:r>
              <a:rPr lang="en-GB" dirty="0"/>
              <a:t>?</a:t>
            </a:r>
          </a:p>
          <a:p>
            <a:pPr>
              <a:buNone/>
            </a:pPr>
            <a:endParaRPr lang="en-GB" dirty="0"/>
          </a:p>
          <a:p>
            <a:r>
              <a:rPr lang="en-GB" dirty="0" err="1"/>
              <a:t>Rythm</a:t>
            </a:r>
            <a:r>
              <a:rPr lang="en-GB" dirty="0"/>
              <a:t>?</a:t>
            </a:r>
          </a:p>
          <a:p>
            <a:pPr>
              <a:buNone/>
            </a:pPr>
            <a:endParaRPr lang="en-GB" dirty="0"/>
          </a:p>
          <a:p>
            <a:r>
              <a:rPr lang="en-GB" dirty="0"/>
              <a:t>Focus?</a:t>
            </a:r>
          </a:p>
          <a:p>
            <a:pPr>
              <a:buNone/>
            </a:pPr>
            <a:endParaRPr lang="en-GB" dirty="0"/>
          </a:p>
          <a:p>
            <a:r>
              <a:rPr lang="en-GB" dirty="0"/>
              <a:t>Competencies?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YOUR COLLEAGUES HAVE TO SAY ABOUT THIS</a:t>
            </a:r>
          </a:p>
        </p:txBody>
      </p:sp>
      <p:sp>
        <p:nvSpPr>
          <p:cNvPr id="3" name="Content Placeholder 2"/>
          <p:cNvSpPr>
            <a:spLocks noGrp="1"/>
          </p:cNvSpPr>
          <p:nvPr>
            <p:ph idx="1"/>
          </p:nvPr>
        </p:nvSpPr>
        <p:spPr>
          <a:xfrm>
            <a:off x="251520" y="1567333"/>
            <a:ext cx="8579296" cy="4525963"/>
          </a:xfrm>
        </p:spPr>
        <p:txBody>
          <a:bodyPr>
            <a:noAutofit/>
          </a:bodyPr>
          <a:lstStyle/>
          <a:p>
            <a:pPr marL="36576" indent="0">
              <a:buNone/>
            </a:pPr>
            <a:r>
              <a:rPr lang="en-US" sz="2200" dirty="0"/>
              <a:t>“</a:t>
            </a:r>
            <a:r>
              <a:rPr lang="en-US" sz="2200" i="1" dirty="0" err="1"/>
              <a:t>Esta</a:t>
            </a:r>
            <a:r>
              <a:rPr lang="en-US" sz="2200" i="1" dirty="0"/>
              <a:t> </a:t>
            </a:r>
            <a:r>
              <a:rPr lang="en-US" sz="2200" i="1" dirty="0" err="1"/>
              <a:t>disciplina</a:t>
            </a:r>
            <a:r>
              <a:rPr lang="en-US" sz="2200" i="1" dirty="0"/>
              <a:t> do </a:t>
            </a:r>
            <a:r>
              <a:rPr lang="en-US" sz="2200" i="1" dirty="0" err="1"/>
              <a:t>ponto</a:t>
            </a:r>
            <a:r>
              <a:rPr lang="en-US" sz="2200" i="1" dirty="0"/>
              <a:t> de vista curricular </a:t>
            </a:r>
            <a:r>
              <a:rPr lang="en-US" sz="2200" i="1" dirty="0" err="1"/>
              <a:t>é</a:t>
            </a:r>
            <a:r>
              <a:rPr lang="en-US" sz="2200" i="1" dirty="0"/>
              <a:t> um </a:t>
            </a:r>
            <a:r>
              <a:rPr lang="en-US" sz="2200" i="1" dirty="0" err="1"/>
              <a:t>achado</a:t>
            </a:r>
            <a:r>
              <a:rPr lang="en-US" sz="2200" i="1" dirty="0"/>
              <a:t>. </a:t>
            </a:r>
            <a:r>
              <a:rPr lang="en-US" sz="2200" i="1" dirty="0" err="1"/>
              <a:t>Apesar</a:t>
            </a:r>
            <a:r>
              <a:rPr lang="en-US" sz="2200" i="1" dirty="0"/>
              <a:t> de </a:t>
            </a:r>
            <a:r>
              <a:rPr lang="en-US" sz="2200" i="1" dirty="0" err="1"/>
              <a:t>dar</a:t>
            </a:r>
            <a:r>
              <a:rPr lang="en-US" sz="2200" i="1" dirty="0"/>
              <a:t> </a:t>
            </a:r>
            <a:r>
              <a:rPr lang="en-US" sz="2200" i="1" dirty="0" err="1"/>
              <a:t>muito</a:t>
            </a:r>
            <a:r>
              <a:rPr lang="en-US" sz="2200" i="1" dirty="0"/>
              <a:t> </a:t>
            </a:r>
            <a:r>
              <a:rPr lang="en-US" sz="2200" i="1" dirty="0" err="1"/>
              <a:t>trabalho</a:t>
            </a:r>
            <a:r>
              <a:rPr lang="en-US" sz="2200" i="1" dirty="0"/>
              <a:t>, </a:t>
            </a:r>
            <a:r>
              <a:rPr lang="en-US" sz="2200" i="1" dirty="0" err="1"/>
              <a:t>acho</a:t>
            </a:r>
            <a:r>
              <a:rPr lang="en-US" sz="2200" i="1" dirty="0"/>
              <a:t> que </a:t>
            </a:r>
            <a:r>
              <a:rPr lang="en-US" sz="2200" i="1" dirty="0" err="1"/>
              <a:t>estimula</a:t>
            </a:r>
            <a:r>
              <a:rPr lang="en-US" sz="2200" i="1" dirty="0"/>
              <a:t> o </a:t>
            </a:r>
            <a:r>
              <a:rPr lang="en-US" sz="2200" i="1" dirty="0" err="1"/>
              <a:t>desenvolvimento</a:t>
            </a:r>
            <a:r>
              <a:rPr lang="en-US" sz="2200" i="1" dirty="0"/>
              <a:t> de </a:t>
            </a:r>
            <a:r>
              <a:rPr lang="en-US" sz="2200" i="1" dirty="0" err="1"/>
              <a:t>capacidades</a:t>
            </a:r>
            <a:r>
              <a:rPr lang="en-US" sz="2200" i="1" dirty="0"/>
              <a:t> </a:t>
            </a:r>
            <a:r>
              <a:rPr lang="en-US" sz="2200" i="1" dirty="0" err="1"/>
              <a:t>fundamentais</a:t>
            </a:r>
            <a:r>
              <a:rPr lang="en-US" sz="2200" i="1" dirty="0"/>
              <a:t> e que </a:t>
            </a:r>
            <a:r>
              <a:rPr lang="en-US" sz="2200" i="1" dirty="0" err="1"/>
              <a:t>irão</a:t>
            </a:r>
            <a:r>
              <a:rPr lang="en-US" sz="2200" i="1" dirty="0"/>
              <a:t> </a:t>
            </a:r>
            <a:r>
              <a:rPr lang="en-US" sz="2200" i="1" dirty="0" err="1"/>
              <a:t>fazer</a:t>
            </a:r>
            <a:r>
              <a:rPr lang="en-US" sz="2200" i="1" dirty="0"/>
              <a:t> </a:t>
            </a:r>
            <a:r>
              <a:rPr lang="en-US" sz="2200" i="1" dirty="0" err="1"/>
              <a:t>toda</a:t>
            </a:r>
            <a:r>
              <a:rPr lang="en-US" sz="2200" i="1" dirty="0"/>
              <a:t> a </a:t>
            </a:r>
            <a:r>
              <a:rPr lang="en-US" sz="2200" i="1" dirty="0" err="1"/>
              <a:t>diferença</a:t>
            </a:r>
            <a:r>
              <a:rPr lang="en-US" sz="2200" i="1" dirty="0"/>
              <a:t> no </a:t>
            </a:r>
            <a:r>
              <a:rPr lang="en-US" sz="2200" i="1" dirty="0" err="1"/>
              <a:t>futuro</a:t>
            </a:r>
            <a:r>
              <a:rPr lang="en-US" sz="2200" i="1" dirty="0"/>
              <a:t> </a:t>
            </a:r>
            <a:r>
              <a:rPr lang="en-US" sz="2200" i="1" dirty="0" err="1"/>
              <a:t>profissional</a:t>
            </a:r>
            <a:r>
              <a:rPr lang="en-US" sz="2200" i="1" dirty="0"/>
              <a:t>. </a:t>
            </a:r>
            <a:r>
              <a:rPr lang="en-US" sz="2200" i="1" dirty="0" err="1"/>
              <a:t>Abre</a:t>
            </a:r>
            <a:r>
              <a:rPr lang="en-US" sz="2200" i="1" dirty="0"/>
              <a:t> </a:t>
            </a:r>
            <a:r>
              <a:rPr lang="en-US" sz="2200" i="1" dirty="0" err="1"/>
              <a:t>os</a:t>
            </a:r>
            <a:r>
              <a:rPr lang="en-US" sz="2200" i="1" dirty="0"/>
              <a:t> </a:t>
            </a:r>
            <a:r>
              <a:rPr lang="en-US" sz="2200" i="1" dirty="0" err="1"/>
              <a:t>nossos</a:t>
            </a:r>
            <a:r>
              <a:rPr lang="en-US" sz="2200" i="1" dirty="0"/>
              <a:t> </a:t>
            </a:r>
            <a:r>
              <a:rPr lang="en-US" sz="2200" i="1" dirty="0" err="1"/>
              <a:t>horizontes</a:t>
            </a:r>
            <a:r>
              <a:rPr lang="en-US" sz="2200" i="1" dirty="0"/>
              <a:t> para a </a:t>
            </a:r>
            <a:r>
              <a:rPr lang="en-US" sz="2200" i="1" dirty="0" err="1"/>
              <a:t>inovação</a:t>
            </a:r>
            <a:r>
              <a:rPr lang="en-US" sz="2200" i="1" dirty="0"/>
              <a:t> e o </a:t>
            </a:r>
            <a:r>
              <a:rPr lang="en-US" sz="2200" i="1" dirty="0" err="1"/>
              <a:t>empreendedorismo</a:t>
            </a:r>
            <a:r>
              <a:rPr lang="en-US" sz="2200" i="1" dirty="0"/>
              <a:t>, </a:t>
            </a:r>
            <a:r>
              <a:rPr lang="en-US" sz="2200" i="1" dirty="0" err="1"/>
              <a:t>estimulando</a:t>
            </a:r>
            <a:r>
              <a:rPr lang="en-US" sz="2200" i="1" dirty="0"/>
              <a:t> a </a:t>
            </a:r>
            <a:r>
              <a:rPr lang="en-US" sz="2200" i="1" dirty="0" err="1"/>
              <a:t>criatividade</a:t>
            </a:r>
            <a:r>
              <a:rPr lang="en-US" sz="2200" i="1" dirty="0"/>
              <a:t> </a:t>
            </a:r>
            <a:r>
              <a:rPr lang="en-US" sz="2200" i="1" dirty="0" err="1"/>
              <a:t>num</a:t>
            </a:r>
            <a:r>
              <a:rPr lang="en-US" sz="2200" i="1" dirty="0"/>
              <a:t> </a:t>
            </a:r>
            <a:r>
              <a:rPr lang="en-US" sz="2200" i="1" dirty="0" err="1"/>
              <a:t>ambiente</a:t>
            </a:r>
            <a:r>
              <a:rPr lang="en-US" sz="2200" i="1" dirty="0"/>
              <a:t> </a:t>
            </a:r>
            <a:r>
              <a:rPr lang="en-US" sz="2200" i="1" dirty="0" err="1"/>
              <a:t>descontraído</a:t>
            </a:r>
            <a:r>
              <a:rPr lang="en-US" sz="2200" i="1" dirty="0"/>
              <a:t>. </a:t>
            </a:r>
            <a:r>
              <a:rPr lang="en-US" sz="2200" i="1" dirty="0" err="1"/>
              <a:t>Graças</a:t>
            </a:r>
            <a:r>
              <a:rPr lang="en-US" sz="2200" i="1" dirty="0"/>
              <a:t> </a:t>
            </a:r>
            <a:r>
              <a:rPr lang="en-US" sz="2200" i="1" dirty="0" err="1"/>
              <a:t>ao</a:t>
            </a:r>
            <a:r>
              <a:rPr lang="en-US" sz="2200" i="1" dirty="0"/>
              <a:t> </a:t>
            </a:r>
            <a:r>
              <a:rPr lang="en-US" sz="2200" i="1" dirty="0" err="1"/>
              <a:t>constante</a:t>
            </a:r>
            <a:r>
              <a:rPr lang="en-US" sz="2200" i="1" dirty="0"/>
              <a:t> feedback </a:t>
            </a:r>
            <a:r>
              <a:rPr lang="en-US" sz="2200" i="1" dirty="0" err="1"/>
              <a:t>construtivo</a:t>
            </a:r>
            <a:r>
              <a:rPr lang="en-US" sz="2200" i="1" dirty="0"/>
              <a:t> da </a:t>
            </a:r>
            <a:r>
              <a:rPr lang="en-US" sz="2200" i="1" dirty="0" err="1"/>
              <a:t>professora</a:t>
            </a:r>
            <a:r>
              <a:rPr lang="en-US" sz="2200" i="1" dirty="0"/>
              <a:t>, </a:t>
            </a:r>
            <a:r>
              <a:rPr lang="en-US" sz="2200" i="1" dirty="0" err="1"/>
              <a:t>isto</a:t>
            </a:r>
            <a:r>
              <a:rPr lang="en-US" sz="2200" i="1" dirty="0"/>
              <a:t> </a:t>
            </a:r>
            <a:r>
              <a:rPr lang="en-US" sz="2200" i="1" dirty="0" err="1"/>
              <a:t>permite</a:t>
            </a:r>
            <a:r>
              <a:rPr lang="en-US" sz="2200" i="1" dirty="0"/>
              <a:t> que </a:t>
            </a:r>
            <a:r>
              <a:rPr lang="en-US" sz="2200" i="1" dirty="0" err="1"/>
              <a:t>os</a:t>
            </a:r>
            <a:r>
              <a:rPr lang="en-US" sz="2200" i="1" dirty="0"/>
              <a:t> </a:t>
            </a:r>
            <a:r>
              <a:rPr lang="en-US" sz="2200" i="1" dirty="0" err="1"/>
              <a:t>alunos</a:t>
            </a:r>
            <a:r>
              <a:rPr lang="en-US" sz="2200" i="1" dirty="0"/>
              <a:t> </a:t>
            </a:r>
            <a:r>
              <a:rPr lang="en-US" sz="2200" i="1" dirty="0" err="1"/>
              <a:t>percebam</a:t>
            </a:r>
            <a:r>
              <a:rPr lang="en-US" sz="2200" i="1" dirty="0"/>
              <a:t> </a:t>
            </a:r>
            <a:r>
              <a:rPr lang="en-US" sz="2200" i="1" dirty="0" err="1"/>
              <a:t>onde</a:t>
            </a:r>
            <a:r>
              <a:rPr lang="en-US" sz="2200" i="1" dirty="0"/>
              <a:t> </a:t>
            </a:r>
            <a:r>
              <a:rPr lang="en-US" sz="2200" i="1" dirty="0" err="1"/>
              <a:t>devem</a:t>
            </a:r>
            <a:r>
              <a:rPr lang="en-US" sz="2200" i="1" dirty="0"/>
              <a:t> e </a:t>
            </a:r>
            <a:r>
              <a:rPr lang="en-US" sz="2200" i="1" dirty="0" err="1"/>
              <a:t>como</a:t>
            </a:r>
            <a:r>
              <a:rPr lang="en-US" sz="2200" i="1" dirty="0"/>
              <a:t> </a:t>
            </a:r>
            <a:r>
              <a:rPr lang="en-US" sz="2200" i="1" dirty="0" err="1"/>
              <a:t>podem</a:t>
            </a:r>
            <a:r>
              <a:rPr lang="en-US" sz="2200" i="1" dirty="0"/>
              <a:t> </a:t>
            </a:r>
            <a:r>
              <a:rPr lang="en-US" sz="2200" i="1" dirty="0" err="1"/>
              <a:t>melhorar</a:t>
            </a:r>
            <a:r>
              <a:rPr lang="en-US" sz="2200" i="1" dirty="0"/>
              <a:t>. Durante </a:t>
            </a:r>
            <a:r>
              <a:rPr lang="en-US" sz="2200" i="1" dirty="0" err="1"/>
              <a:t>semanas</a:t>
            </a:r>
            <a:r>
              <a:rPr lang="en-US" sz="2200" i="1" dirty="0"/>
              <a:t> de testes e </a:t>
            </a:r>
            <a:r>
              <a:rPr lang="en-US" sz="2200" i="1" dirty="0" err="1"/>
              <a:t>relatórios</a:t>
            </a:r>
            <a:r>
              <a:rPr lang="en-US" sz="2200" i="1" dirty="0"/>
              <a:t>, </a:t>
            </a:r>
            <a:r>
              <a:rPr lang="en-US" sz="2200" i="1" dirty="0" err="1"/>
              <a:t>uma</a:t>
            </a:r>
            <a:r>
              <a:rPr lang="en-US" sz="2200" i="1" dirty="0"/>
              <a:t> </a:t>
            </a:r>
            <a:r>
              <a:rPr lang="en-US" sz="2200" i="1" dirty="0" err="1"/>
              <a:t>pessoa</a:t>
            </a:r>
            <a:r>
              <a:rPr lang="en-US" sz="2200" i="1" dirty="0"/>
              <a:t> </a:t>
            </a:r>
            <a:r>
              <a:rPr lang="en-US" sz="2200" i="1" dirty="0" err="1"/>
              <a:t>habitua</a:t>
            </a:r>
            <a:r>
              <a:rPr lang="en-US" sz="2200" i="1" dirty="0"/>
              <a:t>-se a </a:t>
            </a:r>
            <a:r>
              <a:rPr lang="en-US" sz="2200" i="1" dirty="0" err="1"/>
              <a:t>arranjar</a:t>
            </a:r>
            <a:r>
              <a:rPr lang="en-US" sz="2200" i="1" dirty="0"/>
              <a:t> tempo para </a:t>
            </a:r>
            <a:r>
              <a:rPr lang="en-US" sz="2200" i="1" dirty="0" err="1"/>
              <a:t>treinar</a:t>
            </a:r>
            <a:r>
              <a:rPr lang="en-US" sz="2200" i="1" dirty="0"/>
              <a:t> para </a:t>
            </a:r>
            <a:r>
              <a:rPr lang="en-US" sz="2200" i="1" dirty="0" err="1"/>
              <a:t>uma</a:t>
            </a:r>
            <a:r>
              <a:rPr lang="en-US" sz="2200" i="1" dirty="0"/>
              <a:t> </a:t>
            </a:r>
            <a:r>
              <a:rPr lang="en-US" sz="2200" i="1" dirty="0" err="1"/>
              <a:t>apresentação</a:t>
            </a:r>
            <a:r>
              <a:rPr lang="en-US" sz="2200" i="1" dirty="0"/>
              <a:t> e um </a:t>
            </a:r>
            <a:r>
              <a:rPr lang="en-US" sz="2200" i="1" dirty="0" err="1"/>
              <a:t>projeto</a:t>
            </a:r>
            <a:r>
              <a:rPr lang="en-US" sz="2200" i="1" dirty="0"/>
              <a:t> de IETT o que </a:t>
            </a:r>
            <a:r>
              <a:rPr lang="en-US" sz="2200" i="1" dirty="0" err="1"/>
              <a:t>permite</a:t>
            </a:r>
            <a:r>
              <a:rPr lang="en-US" sz="2200" i="1" dirty="0"/>
              <a:t> </a:t>
            </a:r>
            <a:r>
              <a:rPr lang="en-US" sz="2200" i="1" dirty="0" err="1"/>
              <a:t>exercitar</a:t>
            </a:r>
            <a:r>
              <a:rPr lang="en-US" sz="2200" i="1" dirty="0"/>
              <a:t> time management e </a:t>
            </a:r>
            <a:r>
              <a:rPr lang="en-US" sz="2200" i="1" dirty="0" err="1"/>
              <a:t>organização</a:t>
            </a:r>
            <a:r>
              <a:rPr lang="en-US" sz="2200" i="1" dirty="0"/>
              <a:t>.</a:t>
            </a:r>
            <a:r>
              <a:rPr lang="en-US" sz="2200" dirty="0"/>
              <a:t>” Master Student, IETT 2017/2018</a:t>
            </a:r>
            <a:endParaRPr lang="en-US" sz="2000" dirty="0"/>
          </a:p>
          <a:p>
            <a:pPr marL="36576" indent="0">
              <a:buNone/>
            </a:pPr>
            <a:endParaRPr lang="en-US" sz="1800" dirty="0"/>
          </a:p>
          <a:p>
            <a:pPr marL="36576" indent="0">
              <a:buNone/>
            </a:pPr>
            <a:r>
              <a:rPr lang="en-US" sz="2200" dirty="0"/>
              <a:t>“</a:t>
            </a:r>
            <a:r>
              <a:rPr lang="en-US" sz="2200" i="1" dirty="0" err="1"/>
              <a:t>Adorei</a:t>
            </a:r>
            <a:r>
              <a:rPr lang="en-US" sz="2200" i="1" dirty="0"/>
              <a:t>, </a:t>
            </a:r>
            <a:r>
              <a:rPr lang="en-US" sz="2200" i="1" dirty="0" err="1"/>
              <a:t>acho</a:t>
            </a:r>
            <a:r>
              <a:rPr lang="en-US" sz="2200" i="1" dirty="0"/>
              <a:t> </a:t>
            </a:r>
            <a:r>
              <a:rPr lang="en-US" sz="2200" i="1" dirty="0" err="1"/>
              <a:t>que</a:t>
            </a:r>
            <a:r>
              <a:rPr lang="en-US" sz="2200" i="1" dirty="0"/>
              <a:t> </a:t>
            </a:r>
            <a:r>
              <a:rPr lang="en-US" sz="2200" i="1" dirty="0" err="1"/>
              <a:t>isto</a:t>
            </a:r>
            <a:r>
              <a:rPr lang="en-US" sz="2200" i="1" dirty="0"/>
              <a:t> </a:t>
            </a:r>
            <a:r>
              <a:rPr lang="en-US" sz="2200" i="1" dirty="0" err="1"/>
              <a:t>é</a:t>
            </a:r>
            <a:r>
              <a:rPr lang="en-US" sz="2200" i="1" dirty="0"/>
              <a:t> </a:t>
            </a:r>
            <a:r>
              <a:rPr lang="en-US" sz="2200" i="1" dirty="0" err="1"/>
              <a:t>muito</a:t>
            </a:r>
            <a:r>
              <a:rPr lang="en-US" sz="2200" i="1" dirty="0"/>
              <a:t> </a:t>
            </a:r>
            <a:r>
              <a:rPr lang="en-US" sz="2200" i="1" dirty="0" err="1"/>
              <a:t>mais</a:t>
            </a:r>
            <a:r>
              <a:rPr lang="en-US" sz="2200" i="1" dirty="0"/>
              <a:t> do </a:t>
            </a:r>
            <a:r>
              <a:rPr lang="en-US" sz="2200" i="1" dirty="0" err="1"/>
              <a:t>que</a:t>
            </a:r>
            <a:r>
              <a:rPr lang="en-US" sz="2200" i="1" dirty="0"/>
              <a:t> </a:t>
            </a:r>
            <a:r>
              <a:rPr lang="en-US" sz="2200" i="1" dirty="0" err="1"/>
              <a:t>uma</a:t>
            </a:r>
            <a:r>
              <a:rPr lang="en-US" sz="2200" i="1" dirty="0"/>
              <a:t> </a:t>
            </a:r>
            <a:r>
              <a:rPr lang="en-US" sz="2200" i="1" dirty="0" err="1"/>
              <a:t>cadeira</a:t>
            </a:r>
            <a:r>
              <a:rPr lang="en-US" sz="2200" i="1" dirty="0"/>
              <a:t>, </a:t>
            </a:r>
            <a:r>
              <a:rPr lang="en-US" sz="2200" i="1" dirty="0" err="1"/>
              <a:t>é</a:t>
            </a:r>
            <a:r>
              <a:rPr lang="en-US" sz="2200" i="1" dirty="0"/>
              <a:t> </a:t>
            </a:r>
            <a:r>
              <a:rPr lang="en-US" sz="2200" i="1" dirty="0" err="1"/>
              <a:t>uma</a:t>
            </a:r>
            <a:r>
              <a:rPr lang="en-US" sz="2200" i="1" dirty="0"/>
              <a:t> </a:t>
            </a:r>
            <a:r>
              <a:rPr lang="en-US" sz="2200" i="1" dirty="0" err="1"/>
              <a:t>experiência</a:t>
            </a:r>
            <a:r>
              <a:rPr lang="en-US" sz="2200" i="1" dirty="0"/>
              <a:t>, </a:t>
            </a:r>
            <a:r>
              <a:rPr lang="en-US" sz="2200" i="1" dirty="0" err="1"/>
              <a:t>Obrigada</a:t>
            </a:r>
            <a:r>
              <a:rPr lang="en-US" sz="2200" i="1" dirty="0"/>
              <a:t>!</a:t>
            </a:r>
            <a:r>
              <a:rPr lang="en-US" sz="2200" dirty="0"/>
              <a:t>” PhD Student, </a:t>
            </a:r>
            <a:r>
              <a:rPr lang="en-US" sz="2200" dirty="0" err="1"/>
              <a:t>Empreendedorismo</a:t>
            </a:r>
            <a:r>
              <a:rPr lang="en-US" sz="2200" dirty="0"/>
              <a:t> 2016</a:t>
            </a:r>
          </a:p>
          <a:p>
            <a:pPr marL="36576" indent="0">
              <a:buNone/>
            </a:pPr>
            <a:endParaRPr lang="en-US" sz="2200" dirty="0"/>
          </a:p>
          <a:p>
            <a:pPr marL="36576" indent="0">
              <a:buNone/>
            </a:pPr>
            <a:endParaRPr lang="en-US" sz="2200" dirty="0"/>
          </a:p>
          <a:p>
            <a:pPr marL="36576" indent="0">
              <a:buNone/>
            </a:pPr>
            <a:endParaRPr lang="en-US" sz="2200" dirty="0"/>
          </a:p>
          <a:p>
            <a:pPr marL="36576" indent="0">
              <a:buNone/>
            </a:pPr>
            <a:endParaRPr lang="en-US" sz="2200" dirty="0"/>
          </a:p>
          <a:p>
            <a:pPr marL="36576" indent="0">
              <a:buNone/>
            </a:pPr>
            <a:endParaRPr lang="en-US" sz="2200" dirty="0"/>
          </a:p>
          <a:p>
            <a:pPr marL="36576" indent="0">
              <a:buNone/>
            </a:pPr>
            <a:endParaRPr lang="en-US" sz="2200" dirty="0"/>
          </a:p>
          <a:p>
            <a:pPr marL="36576" indent="0">
              <a:buNone/>
            </a:pPr>
            <a:endParaRPr lang="en-US" sz="2200" dirty="0"/>
          </a:p>
          <a:p>
            <a:pPr marL="36576" indent="0">
              <a:buNone/>
            </a:pPr>
            <a:endParaRPr lang="en-US" sz="2200" dirty="0"/>
          </a:p>
        </p:txBody>
      </p:sp>
    </p:spTree>
    <p:extLst>
      <p:ext uri="{BB962C8B-B14F-4D97-AF65-F5344CB8AC3E}">
        <p14:creationId xmlns:p14="http://schemas.microsoft.com/office/powerpoint/2010/main" val="107165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83837"/>
            <a:ext cx="7630616" cy="1826363"/>
          </a:xfrm>
        </p:spPr>
        <p:txBody>
          <a:bodyPr/>
          <a:lstStyle/>
          <a:p>
            <a:r>
              <a:rPr lang="en-US" dirty="0"/>
              <a:t>I have all I can when I finish my degree!</a:t>
            </a:r>
          </a:p>
        </p:txBody>
      </p:sp>
      <p:sp>
        <p:nvSpPr>
          <p:cNvPr id="3" name="Text Placeholder 2"/>
          <p:cNvSpPr>
            <a:spLocks noGrp="1"/>
          </p:cNvSpPr>
          <p:nvPr>
            <p:ph type="body" idx="1"/>
          </p:nvPr>
        </p:nvSpPr>
        <p:spPr/>
        <p:txBody>
          <a:bodyPr/>
          <a:lstStyle/>
          <a:p>
            <a:r>
              <a:rPr lang="en-US" dirty="0"/>
              <a:t>7</a:t>
            </a:r>
            <a:r>
              <a:rPr lang="en-US" baseline="30000" dirty="0"/>
              <a:t>th</a:t>
            </a:r>
            <a:r>
              <a:rPr lang="en-US" dirty="0"/>
              <a:t> Preconceived idea</a:t>
            </a:r>
          </a:p>
        </p:txBody>
      </p:sp>
    </p:spTree>
    <p:extLst>
      <p:ext uri="{BB962C8B-B14F-4D97-AF65-F5344CB8AC3E}">
        <p14:creationId xmlns:p14="http://schemas.microsoft.com/office/powerpoint/2010/main" val="461293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7 at 16.28.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1600"/>
            <a:ext cx="7620000" cy="6654800"/>
          </a:xfrm>
          <a:prstGeom prst="rect">
            <a:avLst/>
          </a:prstGeom>
        </p:spPr>
      </p:pic>
      <p:sp>
        <p:nvSpPr>
          <p:cNvPr id="5" name="TextBox 4"/>
          <p:cNvSpPr txBox="1"/>
          <p:nvPr/>
        </p:nvSpPr>
        <p:spPr>
          <a:xfrm>
            <a:off x="0" y="6597352"/>
            <a:ext cx="4211960" cy="461665"/>
          </a:xfrm>
          <a:prstGeom prst="rect">
            <a:avLst/>
          </a:prstGeom>
          <a:noFill/>
        </p:spPr>
        <p:txBody>
          <a:bodyPr wrap="square" rtlCol="0">
            <a:spAutoFit/>
          </a:bodyPr>
          <a:lstStyle/>
          <a:p>
            <a:r>
              <a:rPr lang="en-US" sz="1200" dirty="0">
                <a:solidFill>
                  <a:prstClr val="black"/>
                </a:solidFill>
                <a:latin typeface="Arial"/>
              </a:rPr>
              <a:t>NATURE, Vol. 512, 29</a:t>
            </a:r>
            <a:r>
              <a:rPr lang="en-US" sz="1200" baseline="30000" dirty="0">
                <a:solidFill>
                  <a:prstClr val="black"/>
                </a:solidFill>
                <a:latin typeface="Arial"/>
              </a:rPr>
              <a:t>th</a:t>
            </a:r>
            <a:r>
              <a:rPr lang="en-US" sz="1200" dirty="0">
                <a:solidFill>
                  <a:prstClr val="black"/>
                </a:solidFill>
                <a:latin typeface="Arial"/>
              </a:rPr>
              <a:t> January 2015</a:t>
            </a:r>
          </a:p>
          <a:p>
            <a:endParaRPr lang="en-US" sz="1200" dirty="0">
              <a:solidFill>
                <a:prstClr val="black"/>
              </a:solidFill>
              <a:latin typeface="Arial"/>
            </a:endParaRPr>
          </a:p>
        </p:txBody>
      </p:sp>
    </p:spTree>
    <p:extLst>
      <p:ext uri="{BB962C8B-B14F-4D97-AF65-F5344CB8AC3E}">
        <p14:creationId xmlns:p14="http://schemas.microsoft.com/office/powerpoint/2010/main" val="4248746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2-17 at 17.29.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0"/>
            <a:ext cx="6918960" cy="6858000"/>
          </a:xfrm>
          <a:prstGeom prst="rect">
            <a:avLst/>
          </a:prstGeom>
        </p:spPr>
      </p:pic>
      <p:sp>
        <p:nvSpPr>
          <p:cNvPr id="7" name="TextBox 6"/>
          <p:cNvSpPr txBox="1"/>
          <p:nvPr/>
        </p:nvSpPr>
        <p:spPr>
          <a:xfrm>
            <a:off x="4953000" y="6491449"/>
            <a:ext cx="4211960" cy="461665"/>
          </a:xfrm>
          <a:prstGeom prst="rect">
            <a:avLst/>
          </a:prstGeom>
          <a:noFill/>
        </p:spPr>
        <p:txBody>
          <a:bodyPr wrap="square" rtlCol="0">
            <a:spAutoFit/>
          </a:bodyPr>
          <a:lstStyle/>
          <a:p>
            <a:pPr algn="r"/>
            <a:r>
              <a:rPr lang="en-US" sz="1200" dirty="0">
                <a:solidFill>
                  <a:prstClr val="black"/>
                </a:solidFill>
                <a:latin typeface="Arial"/>
              </a:rPr>
              <a:t>NATURE, Vol. 511, 10</a:t>
            </a:r>
            <a:r>
              <a:rPr lang="en-US" sz="1200" baseline="30000" dirty="0">
                <a:solidFill>
                  <a:prstClr val="black"/>
                </a:solidFill>
                <a:latin typeface="Arial"/>
              </a:rPr>
              <a:t>th</a:t>
            </a:r>
            <a:r>
              <a:rPr lang="en-US" sz="1200" dirty="0">
                <a:solidFill>
                  <a:prstClr val="black"/>
                </a:solidFill>
                <a:latin typeface="Arial"/>
              </a:rPr>
              <a:t> July 2014</a:t>
            </a:r>
          </a:p>
          <a:p>
            <a:pPr algn="r"/>
            <a:endParaRPr lang="en-US" sz="1200" dirty="0">
              <a:solidFill>
                <a:prstClr val="black"/>
              </a:solidFill>
              <a:latin typeface="Arial"/>
            </a:endParaRPr>
          </a:p>
        </p:txBody>
      </p:sp>
    </p:spTree>
    <p:extLst>
      <p:ext uri="{BB962C8B-B14F-4D97-AF65-F5344CB8AC3E}">
        <p14:creationId xmlns:p14="http://schemas.microsoft.com/office/powerpoint/2010/main" val="1060157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a:bodyPr>
          <a:lstStyle/>
          <a:p>
            <a:r>
              <a:rPr lang="en-GB" dirty="0"/>
              <a:t>SOFT SKILLS = SMART SKILLS</a:t>
            </a:r>
          </a:p>
        </p:txBody>
      </p:sp>
      <p:sp>
        <p:nvSpPr>
          <p:cNvPr id="5" name="Content Placeholder 2"/>
          <p:cNvSpPr txBox="1">
            <a:spLocks/>
          </p:cNvSpPr>
          <p:nvPr/>
        </p:nvSpPr>
        <p:spPr>
          <a:xfrm>
            <a:off x="457200" y="1772816"/>
            <a:ext cx="8305800" cy="4525963"/>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ctr">
              <a:buFont typeface="Wingdings 2"/>
              <a:buNone/>
            </a:pPr>
            <a:endParaRPr lang="en-GB" sz="4000" dirty="0">
              <a:solidFill>
                <a:srgbClr val="FF6600"/>
              </a:solidFill>
            </a:endParaRPr>
          </a:p>
          <a:p>
            <a:pPr algn="ctr">
              <a:buFont typeface="Wingdings 2"/>
              <a:buNone/>
            </a:pPr>
            <a:r>
              <a:rPr lang="en-GB" sz="4000" dirty="0">
                <a:solidFill>
                  <a:srgbClr val="FF6600"/>
                </a:solidFill>
              </a:rPr>
              <a:t>YOU HAVE A PROBLEM:</a:t>
            </a:r>
          </a:p>
          <a:p>
            <a:pPr algn="ctr">
              <a:buFont typeface="Wingdings 2"/>
              <a:buNone/>
            </a:pPr>
            <a:r>
              <a:rPr lang="en-GB" sz="4000" dirty="0">
                <a:solidFill>
                  <a:srgbClr val="FF6600"/>
                </a:solidFill>
              </a:rPr>
              <a:t>TECHNICAL COMPETENCES DO NOT LAND YOU A JOB OR GUARANTEE SUCCESS!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7 at 17.32.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4612"/>
            <a:ext cx="9144000" cy="3485176"/>
          </a:xfrm>
          <a:prstGeom prst="rect">
            <a:avLst/>
          </a:prstGeom>
        </p:spPr>
      </p:pic>
      <p:sp>
        <p:nvSpPr>
          <p:cNvPr id="5" name="TextBox 4"/>
          <p:cNvSpPr txBox="1"/>
          <p:nvPr/>
        </p:nvSpPr>
        <p:spPr>
          <a:xfrm>
            <a:off x="179512" y="6525344"/>
            <a:ext cx="8964488" cy="307777"/>
          </a:xfrm>
          <a:prstGeom prst="rect">
            <a:avLst/>
          </a:prstGeom>
          <a:noFill/>
        </p:spPr>
        <p:txBody>
          <a:bodyPr wrap="square" rtlCol="0">
            <a:spAutoFit/>
          </a:bodyPr>
          <a:lstStyle/>
          <a:p>
            <a:r>
              <a:rPr lang="en-US" sz="1400" dirty="0">
                <a:solidFill>
                  <a:prstClr val="black"/>
                </a:solidFill>
                <a:latin typeface="Arial"/>
              </a:rPr>
              <a:t>Forbes, 21 October 2014 (http://</a:t>
            </a:r>
            <a:r>
              <a:rPr lang="en-US" sz="1400" dirty="0" err="1">
                <a:solidFill>
                  <a:prstClr val="black"/>
                </a:solidFill>
                <a:latin typeface="Arial"/>
              </a:rPr>
              <a:t>www.forbes.com</a:t>
            </a:r>
            <a:r>
              <a:rPr lang="en-US" sz="1400" dirty="0">
                <a:solidFill>
                  <a:prstClr val="black"/>
                </a:solidFill>
                <a:latin typeface="Arial"/>
              </a:rPr>
              <a:t>/sites/</a:t>
            </a:r>
            <a:r>
              <a:rPr lang="en-US" sz="1400" dirty="0" err="1">
                <a:solidFill>
                  <a:prstClr val="black"/>
                </a:solidFill>
                <a:latin typeface="Arial"/>
              </a:rPr>
              <a:t>alexmcclafferty</a:t>
            </a:r>
            <a:r>
              <a:rPr lang="en-US" sz="1400" dirty="0">
                <a:solidFill>
                  <a:prstClr val="black"/>
                </a:solidFill>
                <a:latin typeface="Arial"/>
              </a:rPr>
              <a:t>/2014/10/21/soft-skills/)</a:t>
            </a:r>
          </a:p>
        </p:txBody>
      </p:sp>
    </p:spTree>
    <p:extLst>
      <p:ext uri="{BB962C8B-B14F-4D97-AF65-F5344CB8AC3E}">
        <p14:creationId xmlns:p14="http://schemas.microsoft.com/office/powerpoint/2010/main" val="3858585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17 at 17.38.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92" y="584932"/>
            <a:ext cx="9224692" cy="4824536"/>
          </a:xfrm>
          <a:prstGeom prst="rect">
            <a:avLst/>
          </a:prstGeom>
        </p:spPr>
      </p:pic>
      <p:sp>
        <p:nvSpPr>
          <p:cNvPr id="6" name="TextBox 5"/>
          <p:cNvSpPr txBox="1"/>
          <p:nvPr/>
        </p:nvSpPr>
        <p:spPr>
          <a:xfrm>
            <a:off x="24713" y="6391200"/>
            <a:ext cx="9144000" cy="307777"/>
          </a:xfrm>
          <a:prstGeom prst="rect">
            <a:avLst/>
          </a:prstGeom>
          <a:noFill/>
        </p:spPr>
        <p:txBody>
          <a:bodyPr wrap="square" rtlCol="0">
            <a:spAutoFit/>
          </a:bodyPr>
          <a:lstStyle/>
          <a:p>
            <a:r>
              <a:rPr lang="en-US" sz="1400" dirty="0" err="1">
                <a:solidFill>
                  <a:prstClr val="black"/>
                </a:solidFill>
                <a:latin typeface="Arial"/>
              </a:rPr>
              <a:t>Dinheiro</a:t>
            </a:r>
            <a:r>
              <a:rPr lang="en-US" sz="1400" dirty="0">
                <a:solidFill>
                  <a:prstClr val="black"/>
                </a:solidFill>
                <a:latin typeface="Arial"/>
              </a:rPr>
              <a:t> Vivo, 16</a:t>
            </a:r>
            <a:r>
              <a:rPr lang="en-US" sz="1400" baseline="30000" dirty="0">
                <a:solidFill>
                  <a:prstClr val="black"/>
                </a:solidFill>
                <a:latin typeface="Arial"/>
              </a:rPr>
              <a:t>th</a:t>
            </a:r>
            <a:r>
              <a:rPr lang="en-US" sz="1400" dirty="0">
                <a:solidFill>
                  <a:prstClr val="black"/>
                </a:solidFill>
                <a:latin typeface="Arial"/>
              </a:rPr>
              <a:t> February 2015 (http://</a:t>
            </a:r>
            <a:r>
              <a:rPr lang="en-US" sz="1400" dirty="0" err="1">
                <a:solidFill>
                  <a:prstClr val="black"/>
                </a:solidFill>
                <a:latin typeface="Arial"/>
              </a:rPr>
              <a:t>www.dinheirovivo.pt</a:t>
            </a:r>
            <a:r>
              <a:rPr lang="en-US" sz="1400" dirty="0">
                <a:solidFill>
                  <a:prstClr val="black"/>
                </a:solidFill>
                <a:latin typeface="Arial"/>
              </a:rPr>
              <a:t>/</a:t>
            </a:r>
            <a:r>
              <a:rPr lang="en-US" sz="1400" dirty="0" err="1">
                <a:solidFill>
                  <a:prstClr val="black"/>
                </a:solidFill>
                <a:latin typeface="Arial"/>
              </a:rPr>
              <a:t>Imprimir.aspx?content_id</a:t>
            </a:r>
            <a:r>
              <a:rPr lang="en-US" sz="1400" dirty="0">
                <a:solidFill>
                  <a:prstClr val="black"/>
                </a:solidFill>
                <a:latin typeface="Arial"/>
              </a:rPr>
              <a:t>=4403566)</a:t>
            </a:r>
          </a:p>
        </p:txBody>
      </p:sp>
    </p:spTree>
    <p:extLst>
      <p:ext uri="{BB962C8B-B14F-4D97-AF65-F5344CB8AC3E}">
        <p14:creationId xmlns:p14="http://schemas.microsoft.com/office/powerpoint/2010/main" val="2080396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7 at 17.35.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57"/>
            <a:ext cx="9144000" cy="5972561"/>
          </a:xfrm>
          <a:prstGeom prst="rect">
            <a:avLst/>
          </a:prstGeom>
        </p:spPr>
      </p:pic>
      <p:sp>
        <p:nvSpPr>
          <p:cNvPr id="5" name="TextBox 4"/>
          <p:cNvSpPr txBox="1"/>
          <p:nvPr/>
        </p:nvSpPr>
        <p:spPr>
          <a:xfrm>
            <a:off x="0" y="6525344"/>
            <a:ext cx="9144000" cy="307777"/>
          </a:xfrm>
          <a:prstGeom prst="rect">
            <a:avLst/>
          </a:prstGeom>
          <a:noFill/>
        </p:spPr>
        <p:txBody>
          <a:bodyPr wrap="square" rtlCol="0">
            <a:spAutoFit/>
          </a:bodyPr>
          <a:lstStyle/>
          <a:p>
            <a:r>
              <a:rPr lang="en-US" sz="1400" dirty="0">
                <a:solidFill>
                  <a:prstClr val="black"/>
                </a:solidFill>
                <a:latin typeface="Arial"/>
              </a:rPr>
              <a:t>Entrepreneur, 12</a:t>
            </a:r>
            <a:r>
              <a:rPr lang="en-US" sz="1400" baseline="30000" dirty="0">
                <a:solidFill>
                  <a:prstClr val="black"/>
                </a:solidFill>
                <a:latin typeface="Arial"/>
              </a:rPr>
              <a:t>th</a:t>
            </a:r>
            <a:r>
              <a:rPr lang="en-US" sz="1400" dirty="0">
                <a:solidFill>
                  <a:prstClr val="black"/>
                </a:solidFill>
                <a:latin typeface="Arial"/>
              </a:rPr>
              <a:t> February 2015 (http://</a:t>
            </a:r>
            <a:r>
              <a:rPr lang="en-US" sz="1400" dirty="0" err="1">
                <a:solidFill>
                  <a:prstClr val="black"/>
                </a:solidFill>
                <a:latin typeface="Arial"/>
              </a:rPr>
              <a:t>www.entrepreneur.com</a:t>
            </a:r>
            <a:r>
              <a:rPr lang="en-US" sz="1400" dirty="0">
                <a:solidFill>
                  <a:prstClr val="black"/>
                </a:solidFill>
                <a:latin typeface="Arial"/>
              </a:rPr>
              <a:t>/article/242809 )</a:t>
            </a:r>
          </a:p>
        </p:txBody>
      </p:sp>
    </p:spTree>
    <p:extLst>
      <p:ext uri="{BB962C8B-B14F-4D97-AF65-F5344CB8AC3E}">
        <p14:creationId xmlns:p14="http://schemas.microsoft.com/office/powerpoint/2010/main" val="465545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a:bodyPr>
          <a:lstStyle/>
          <a:p>
            <a:r>
              <a:rPr lang="en-GB" dirty="0"/>
              <a:t>SOFT SKILLS = SMART SKILLS</a:t>
            </a:r>
          </a:p>
        </p:txBody>
      </p:sp>
      <p:sp>
        <p:nvSpPr>
          <p:cNvPr id="5" name="Content Placeholder 2"/>
          <p:cNvSpPr>
            <a:spLocks noGrp="1"/>
          </p:cNvSpPr>
          <p:nvPr>
            <p:ph idx="1"/>
          </p:nvPr>
        </p:nvSpPr>
        <p:spPr>
          <a:xfrm>
            <a:off x="228600" y="1600200"/>
            <a:ext cx="8915400" cy="4525963"/>
          </a:xfrm>
        </p:spPr>
        <p:txBody>
          <a:bodyPr>
            <a:noAutofit/>
          </a:bodyPr>
          <a:lstStyle/>
          <a:p>
            <a:pPr>
              <a:buNone/>
            </a:pPr>
            <a:r>
              <a:rPr lang="en-GB" sz="2800" dirty="0">
                <a:solidFill>
                  <a:srgbClr val="FF6600"/>
                </a:solidFill>
              </a:rPr>
              <a:t>Major skills employers look for/successful people have:</a:t>
            </a:r>
          </a:p>
          <a:p>
            <a:pPr>
              <a:buNone/>
            </a:pPr>
            <a:endParaRPr lang="en-GB" sz="2800" dirty="0">
              <a:solidFill>
                <a:srgbClr val="FF6600"/>
              </a:solidFill>
            </a:endParaRPr>
          </a:p>
          <a:p>
            <a:pPr marL="493776" indent="-457200">
              <a:buAutoNum type="arabicPeriod"/>
            </a:pPr>
            <a:r>
              <a:rPr lang="en-GB" sz="2800" dirty="0"/>
              <a:t>Know how &amp; technical competencies (25%)</a:t>
            </a:r>
          </a:p>
          <a:p>
            <a:pPr marL="493776" indent="-457200">
              <a:buAutoNum type="arabicPeriod"/>
            </a:pPr>
            <a:r>
              <a:rPr lang="en-GB" sz="2800" dirty="0"/>
              <a:t>Project management skills (23%)</a:t>
            </a:r>
          </a:p>
          <a:p>
            <a:pPr marL="493776" indent="-457200">
              <a:buAutoNum type="arabicPeriod"/>
            </a:pPr>
            <a:r>
              <a:rPr lang="en-GB" sz="2800" dirty="0"/>
              <a:t>Top verbal and written communication(15%)</a:t>
            </a:r>
          </a:p>
          <a:p>
            <a:pPr marL="493776" indent="-457200">
              <a:buAutoNum type="arabicPeriod"/>
            </a:pPr>
            <a:r>
              <a:rPr lang="en-GB" sz="2800" dirty="0"/>
              <a:t>Organizational skills (14%)</a:t>
            </a:r>
          </a:p>
          <a:p>
            <a:pPr marL="493776" indent="-457200">
              <a:buAutoNum type="arabicPeriod"/>
            </a:pPr>
            <a:r>
              <a:rPr lang="en-GB" sz="2800" dirty="0"/>
              <a:t>Interpersonal relationship skills (13%)</a:t>
            </a:r>
          </a:p>
          <a:p>
            <a:pPr marL="493776" indent="-457200">
              <a:buAutoNum type="arabicPeriod"/>
            </a:pPr>
            <a:r>
              <a:rPr lang="en-GB" sz="2800" dirty="0"/>
              <a:t>Resilience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1143000"/>
          </a:xfrm>
        </p:spPr>
        <p:txBody>
          <a:bodyPr>
            <a:normAutofit/>
          </a:bodyPr>
          <a:lstStyle/>
          <a:p>
            <a:r>
              <a:rPr lang="en-GB" dirty="0"/>
              <a:t>SOFT SKILLS = SMART SKILLS</a:t>
            </a:r>
          </a:p>
        </p:txBody>
      </p:sp>
      <p:sp>
        <p:nvSpPr>
          <p:cNvPr id="3" name="Content Placeholder 2"/>
          <p:cNvSpPr>
            <a:spLocks noGrp="1"/>
          </p:cNvSpPr>
          <p:nvPr>
            <p:ph idx="1"/>
          </p:nvPr>
        </p:nvSpPr>
        <p:spPr>
          <a:xfrm>
            <a:off x="228600" y="1066800"/>
            <a:ext cx="8915400" cy="5791200"/>
          </a:xfrm>
        </p:spPr>
        <p:txBody>
          <a:bodyPr>
            <a:noAutofit/>
          </a:bodyPr>
          <a:lstStyle/>
          <a:p>
            <a:pPr marL="493776" indent="-457200">
              <a:buAutoNum type="arabicPeriod"/>
            </a:pPr>
            <a:r>
              <a:rPr lang="en-GB" sz="2800" dirty="0">
                <a:solidFill>
                  <a:srgbClr val="000000"/>
                </a:solidFill>
              </a:rPr>
              <a:t>Written Communication</a:t>
            </a:r>
          </a:p>
          <a:p>
            <a:pPr marL="493776" indent="-457200">
              <a:buAutoNum type="arabicPeriod"/>
            </a:pPr>
            <a:r>
              <a:rPr lang="en-GB" sz="2800" dirty="0">
                <a:solidFill>
                  <a:srgbClr val="000000"/>
                </a:solidFill>
              </a:rPr>
              <a:t>Verbal Communication</a:t>
            </a:r>
          </a:p>
          <a:p>
            <a:pPr marL="493776" indent="-457200">
              <a:buAutoNum type="arabicPeriod"/>
            </a:pPr>
            <a:r>
              <a:rPr lang="en-GB" sz="2800" dirty="0">
                <a:solidFill>
                  <a:srgbClr val="000000"/>
                </a:solidFill>
              </a:rPr>
              <a:t>Different languages</a:t>
            </a:r>
          </a:p>
          <a:p>
            <a:pPr marL="493776" indent="-457200">
              <a:buAutoNum type="arabicPeriod"/>
            </a:pPr>
            <a:r>
              <a:rPr lang="en-GB" sz="2800" dirty="0">
                <a:solidFill>
                  <a:srgbClr val="000000"/>
                </a:solidFill>
              </a:rPr>
              <a:t>Management by goals</a:t>
            </a:r>
          </a:p>
          <a:p>
            <a:pPr marL="493776" indent="-457200">
              <a:buAutoNum type="arabicPeriod"/>
            </a:pPr>
            <a:r>
              <a:rPr lang="en-GB" sz="2800" dirty="0">
                <a:solidFill>
                  <a:srgbClr val="000000"/>
                </a:solidFill>
              </a:rPr>
              <a:t>Emotional Intelligence &amp; Conflict management</a:t>
            </a:r>
          </a:p>
          <a:p>
            <a:pPr marL="493776" indent="-457200">
              <a:buAutoNum type="arabicPeriod"/>
            </a:pPr>
            <a:r>
              <a:rPr lang="en-GB" sz="2800" dirty="0">
                <a:solidFill>
                  <a:srgbClr val="000000"/>
                </a:solidFill>
              </a:rPr>
              <a:t>Entrepreneurship &amp; Failure management</a:t>
            </a:r>
          </a:p>
          <a:p>
            <a:pPr marL="493776" indent="-457200">
              <a:buAutoNum type="arabicPeriod"/>
            </a:pPr>
            <a:r>
              <a:rPr lang="en-GB" sz="2800" dirty="0">
                <a:solidFill>
                  <a:srgbClr val="000000"/>
                </a:solidFill>
              </a:rPr>
              <a:t>Leadership and Team management</a:t>
            </a:r>
          </a:p>
          <a:p>
            <a:pPr marL="493776" indent="-457200">
              <a:buAutoNum type="arabicPeriod"/>
            </a:pPr>
            <a:r>
              <a:rPr lang="en-GB" sz="2800" dirty="0">
                <a:solidFill>
                  <a:srgbClr val="000000"/>
                </a:solidFill>
              </a:rPr>
              <a:t>Critical analysis</a:t>
            </a:r>
          </a:p>
          <a:p>
            <a:pPr marL="493776" indent="-457200">
              <a:buAutoNum type="arabicPeriod"/>
            </a:pPr>
            <a:r>
              <a:rPr lang="en-GB" sz="2800" dirty="0">
                <a:solidFill>
                  <a:srgbClr val="000000"/>
                </a:solidFill>
              </a:rPr>
              <a:t>Negotiation Skills</a:t>
            </a:r>
          </a:p>
          <a:p>
            <a:pPr marL="493776" indent="-457200">
              <a:buAutoNum type="arabicPeriod"/>
            </a:pPr>
            <a:r>
              <a:rPr lang="en-GB" sz="2800" dirty="0">
                <a:solidFill>
                  <a:srgbClr val="000000"/>
                </a:solidFill>
              </a:rPr>
              <a:t>Innovation &amp; continuous learning</a:t>
            </a:r>
            <a:endParaRPr lang="en-GB" sz="2800" dirty="0"/>
          </a:p>
          <a:p>
            <a:pPr marL="493776" indent="-457200">
              <a:buAutoNum type="arabicPeriod"/>
            </a:pPr>
            <a:r>
              <a:rPr lang="en-GB" sz="2800" dirty="0"/>
              <a:t>Knowledge management</a:t>
            </a:r>
          </a:p>
          <a:p>
            <a:pPr marL="493776" indent="-457200">
              <a:buAutoNum type="arabicPeriod"/>
            </a:pPr>
            <a:endParaRPr lang="en-GB" sz="2800" dirty="0">
              <a:solidFill>
                <a:srgbClr val="FFFFFF"/>
              </a:solidFill>
            </a:endParaRPr>
          </a:p>
        </p:txBody>
      </p:sp>
      <p:sp>
        <p:nvSpPr>
          <p:cNvPr id="5" name="TextBox 4"/>
          <p:cNvSpPr txBox="1"/>
          <p:nvPr/>
        </p:nvSpPr>
        <p:spPr>
          <a:xfrm>
            <a:off x="4876800" y="1165223"/>
            <a:ext cx="3581400" cy="461665"/>
          </a:xfrm>
          <a:prstGeom prst="rect">
            <a:avLst/>
          </a:prstGeom>
          <a:noFill/>
        </p:spPr>
        <p:txBody>
          <a:bodyPr wrap="square" rtlCol="0">
            <a:spAutoFit/>
          </a:bodyPr>
          <a:lstStyle/>
          <a:p>
            <a:r>
              <a:rPr lang="en-GB" sz="2400" dirty="0">
                <a:solidFill>
                  <a:srgbClr val="FF6600"/>
                </a:solidFill>
              </a:rPr>
              <a:t>K2B e SWOT</a:t>
            </a:r>
          </a:p>
        </p:txBody>
      </p:sp>
      <p:sp>
        <p:nvSpPr>
          <p:cNvPr id="6" name="TextBox 5"/>
          <p:cNvSpPr txBox="1"/>
          <p:nvPr/>
        </p:nvSpPr>
        <p:spPr>
          <a:xfrm>
            <a:off x="4876800" y="1668025"/>
            <a:ext cx="3727648" cy="461665"/>
          </a:xfrm>
          <a:prstGeom prst="rect">
            <a:avLst/>
          </a:prstGeom>
          <a:noFill/>
        </p:spPr>
        <p:txBody>
          <a:bodyPr wrap="square" rtlCol="0">
            <a:spAutoFit/>
          </a:bodyPr>
          <a:lstStyle/>
          <a:p>
            <a:r>
              <a:rPr lang="en-GB" sz="2400" dirty="0">
                <a:solidFill>
                  <a:srgbClr val="FF6600"/>
                </a:solidFill>
              </a:rPr>
              <a:t>K2B, Pitches &amp; Cases</a:t>
            </a:r>
          </a:p>
        </p:txBody>
      </p:sp>
      <p:sp>
        <p:nvSpPr>
          <p:cNvPr id="8" name="TextBox 7"/>
          <p:cNvSpPr txBox="1"/>
          <p:nvPr/>
        </p:nvSpPr>
        <p:spPr>
          <a:xfrm>
            <a:off x="8153400" y="3128882"/>
            <a:ext cx="1981200" cy="461665"/>
          </a:xfrm>
          <a:prstGeom prst="rect">
            <a:avLst/>
          </a:prstGeom>
          <a:noFill/>
        </p:spPr>
        <p:txBody>
          <a:bodyPr wrap="square" rtlCol="0">
            <a:spAutoFit/>
          </a:bodyPr>
          <a:lstStyle/>
          <a:p>
            <a:r>
              <a:rPr lang="en-GB" sz="2400" dirty="0">
                <a:solidFill>
                  <a:srgbClr val="FF6600"/>
                </a:solidFill>
              </a:rPr>
              <a:t>K2B</a:t>
            </a:r>
          </a:p>
        </p:txBody>
      </p:sp>
      <p:sp>
        <p:nvSpPr>
          <p:cNvPr id="9" name="TextBox 8"/>
          <p:cNvSpPr txBox="1"/>
          <p:nvPr/>
        </p:nvSpPr>
        <p:spPr>
          <a:xfrm>
            <a:off x="4868416" y="2181702"/>
            <a:ext cx="2719536" cy="461665"/>
          </a:xfrm>
          <a:prstGeom prst="rect">
            <a:avLst/>
          </a:prstGeom>
          <a:noFill/>
        </p:spPr>
        <p:txBody>
          <a:bodyPr wrap="square" rtlCol="0">
            <a:spAutoFit/>
          </a:bodyPr>
          <a:lstStyle/>
          <a:p>
            <a:r>
              <a:rPr lang="en-GB" sz="2400" dirty="0">
                <a:solidFill>
                  <a:srgbClr val="FF6600"/>
                </a:solidFill>
              </a:rPr>
              <a:t>ITT/TTC/IE</a:t>
            </a:r>
          </a:p>
        </p:txBody>
      </p:sp>
      <p:sp>
        <p:nvSpPr>
          <p:cNvPr id="10" name="TextBox 9"/>
          <p:cNvSpPr txBox="1"/>
          <p:nvPr/>
        </p:nvSpPr>
        <p:spPr>
          <a:xfrm>
            <a:off x="7385248" y="3655399"/>
            <a:ext cx="1758752" cy="461665"/>
          </a:xfrm>
          <a:prstGeom prst="rect">
            <a:avLst/>
          </a:prstGeom>
          <a:noFill/>
        </p:spPr>
        <p:txBody>
          <a:bodyPr wrap="square" rtlCol="0">
            <a:spAutoFit/>
          </a:bodyPr>
          <a:lstStyle/>
          <a:p>
            <a:r>
              <a:rPr lang="en-GB" sz="2400" dirty="0">
                <a:solidFill>
                  <a:srgbClr val="FF6600"/>
                </a:solidFill>
              </a:rPr>
              <a:t>ITT/TTC/IE</a:t>
            </a:r>
          </a:p>
        </p:txBody>
      </p:sp>
      <p:sp>
        <p:nvSpPr>
          <p:cNvPr id="11" name="TextBox 10"/>
          <p:cNvSpPr txBox="1"/>
          <p:nvPr/>
        </p:nvSpPr>
        <p:spPr>
          <a:xfrm>
            <a:off x="6521152" y="4191000"/>
            <a:ext cx="1219200" cy="461665"/>
          </a:xfrm>
          <a:prstGeom prst="rect">
            <a:avLst/>
          </a:prstGeom>
          <a:noFill/>
        </p:spPr>
        <p:txBody>
          <a:bodyPr wrap="square" rtlCol="0">
            <a:spAutoFit/>
          </a:bodyPr>
          <a:lstStyle/>
          <a:p>
            <a:r>
              <a:rPr lang="en-GB" sz="2400" dirty="0">
                <a:solidFill>
                  <a:srgbClr val="FF6600"/>
                </a:solidFill>
              </a:rPr>
              <a:t>K2B</a:t>
            </a:r>
          </a:p>
        </p:txBody>
      </p:sp>
      <p:sp>
        <p:nvSpPr>
          <p:cNvPr id="12" name="TextBox 11"/>
          <p:cNvSpPr txBox="1"/>
          <p:nvPr/>
        </p:nvSpPr>
        <p:spPr>
          <a:xfrm>
            <a:off x="4876800" y="4724400"/>
            <a:ext cx="2071464" cy="461665"/>
          </a:xfrm>
          <a:prstGeom prst="rect">
            <a:avLst/>
          </a:prstGeom>
          <a:noFill/>
        </p:spPr>
        <p:txBody>
          <a:bodyPr wrap="square" rtlCol="0">
            <a:spAutoFit/>
          </a:bodyPr>
          <a:lstStyle/>
          <a:p>
            <a:r>
              <a:rPr lang="en-GB" sz="2400" dirty="0">
                <a:solidFill>
                  <a:srgbClr val="FF6600"/>
                </a:solidFill>
              </a:rPr>
              <a:t>Case Studies</a:t>
            </a:r>
          </a:p>
        </p:txBody>
      </p:sp>
      <p:sp>
        <p:nvSpPr>
          <p:cNvPr id="13" name="TextBox 12"/>
          <p:cNvSpPr txBox="1"/>
          <p:nvPr/>
        </p:nvSpPr>
        <p:spPr>
          <a:xfrm>
            <a:off x="4876800" y="5253335"/>
            <a:ext cx="3886200" cy="461665"/>
          </a:xfrm>
          <a:prstGeom prst="rect">
            <a:avLst/>
          </a:prstGeom>
          <a:noFill/>
        </p:spPr>
        <p:txBody>
          <a:bodyPr wrap="square" rtlCol="0">
            <a:spAutoFit/>
          </a:bodyPr>
          <a:lstStyle/>
          <a:p>
            <a:r>
              <a:rPr lang="en-GB" sz="2400" dirty="0">
                <a:solidFill>
                  <a:srgbClr val="FF6600"/>
                </a:solidFill>
              </a:rPr>
              <a:t>ITT/TTC/IE, K2B, Cases</a:t>
            </a:r>
          </a:p>
        </p:txBody>
      </p:sp>
      <p:sp>
        <p:nvSpPr>
          <p:cNvPr id="14" name="TextBox 13"/>
          <p:cNvSpPr txBox="1"/>
          <p:nvPr/>
        </p:nvSpPr>
        <p:spPr>
          <a:xfrm>
            <a:off x="6228184" y="5755465"/>
            <a:ext cx="2230016" cy="461665"/>
          </a:xfrm>
          <a:prstGeom prst="rect">
            <a:avLst/>
          </a:prstGeom>
          <a:noFill/>
        </p:spPr>
        <p:txBody>
          <a:bodyPr wrap="square" rtlCol="0">
            <a:spAutoFit/>
          </a:bodyPr>
          <a:lstStyle/>
          <a:p>
            <a:r>
              <a:rPr lang="en-GB" sz="2400" dirty="0">
                <a:solidFill>
                  <a:srgbClr val="FF6600"/>
                </a:solidFill>
              </a:rPr>
              <a:t>ITT/TTC/IE</a:t>
            </a:r>
          </a:p>
        </p:txBody>
      </p:sp>
      <p:sp>
        <p:nvSpPr>
          <p:cNvPr id="15" name="TextBox 14"/>
          <p:cNvSpPr txBox="1"/>
          <p:nvPr/>
        </p:nvSpPr>
        <p:spPr>
          <a:xfrm>
            <a:off x="4953000" y="6217130"/>
            <a:ext cx="1779240" cy="461665"/>
          </a:xfrm>
          <a:prstGeom prst="rect">
            <a:avLst/>
          </a:prstGeom>
          <a:noFill/>
        </p:spPr>
        <p:txBody>
          <a:bodyPr wrap="square" rtlCol="0">
            <a:spAutoFit/>
          </a:bodyPr>
          <a:lstStyle/>
          <a:p>
            <a:r>
              <a:rPr lang="en-GB" sz="2400" dirty="0">
                <a:solidFill>
                  <a:srgbClr val="FF6600"/>
                </a:solidFill>
              </a:rPr>
              <a:t>ITT/TTC/IE</a:t>
            </a:r>
          </a:p>
        </p:txBody>
      </p:sp>
      <p:sp>
        <p:nvSpPr>
          <p:cNvPr id="16" name="TextBox 8">
            <a:extLst>
              <a:ext uri="{FF2B5EF4-FFF2-40B4-BE49-F238E27FC236}">
                <a16:creationId xmlns:a16="http://schemas.microsoft.com/office/drawing/2014/main" id="{B299F40B-DC22-484A-9EAA-D749A74CAF7D}"/>
              </a:ext>
            </a:extLst>
          </p:cNvPr>
          <p:cNvSpPr txBox="1"/>
          <p:nvPr/>
        </p:nvSpPr>
        <p:spPr>
          <a:xfrm>
            <a:off x="4868416" y="2662567"/>
            <a:ext cx="2719536" cy="461665"/>
          </a:xfrm>
          <a:prstGeom prst="rect">
            <a:avLst/>
          </a:prstGeom>
          <a:noFill/>
        </p:spPr>
        <p:txBody>
          <a:bodyPr wrap="square" rtlCol="0">
            <a:spAutoFit/>
          </a:bodyPr>
          <a:lstStyle/>
          <a:p>
            <a:r>
              <a:rPr lang="en-GB" sz="2400" dirty="0">
                <a:solidFill>
                  <a:srgbClr val="FF6600"/>
                </a:solidFill>
              </a:rPr>
              <a:t>ITT/TTC/IE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2" grpId="0"/>
      <p:bldP spid="13" grpId="0"/>
      <p:bldP spid="14" grpId="0"/>
      <p:bldP spid="1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305800" cy="1143000"/>
          </a:xfrm>
        </p:spPr>
        <p:txBody>
          <a:bodyPr>
            <a:normAutofit/>
          </a:bodyPr>
          <a:lstStyle/>
          <a:p>
            <a:r>
              <a:rPr lang="en-GB" b="1" dirty="0"/>
              <a:t>SOFT SKILLS = SMART SKILLS</a:t>
            </a:r>
          </a:p>
        </p:txBody>
      </p:sp>
      <p:sp>
        <p:nvSpPr>
          <p:cNvPr id="4" name="Content Placeholder 3"/>
          <p:cNvSpPr>
            <a:spLocks noGrp="1"/>
          </p:cNvSpPr>
          <p:nvPr>
            <p:ph idx="1"/>
          </p:nvPr>
        </p:nvSpPr>
        <p:spPr/>
        <p:txBody>
          <a:bodyPr/>
          <a:lstStyle/>
          <a:p>
            <a:pPr marL="36576" indent="0">
              <a:buNone/>
            </a:pPr>
            <a:r>
              <a:rPr lang="en-US" dirty="0">
                <a:solidFill>
                  <a:schemeClr val="accent1">
                    <a:lumMod val="50000"/>
                  </a:schemeClr>
                </a:solidFill>
              </a:rPr>
              <a:t>THIS IS WHY WE WILL PUSH YOU OUT OF THE BOX, OUT OF YOUR CONFORT ZONE!</a:t>
            </a:r>
          </a:p>
          <a:p>
            <a:pPr marL="36576" indent="0" algn="ctr">
              <a:buNone/>
            </a:pPr>
            <a:endParaRPr lang="en-US" b="1" dirty="0">
              <a:solidFill>
                <a:srgbClr val="FF0000"/>
              </a:solidFill>
            </a:endParaRPr>
          </a:p>
          <a:p>
            <a:pPr marL="36576" indent="0" algn="ctr">
              <a:buNone/>
            </a:pPr>
            <a:r>
              <a:rPr lang="en-US" b="1" dirty="0">
                <a:solidFill>
                  <a:srgbClr val="FF0000"/>
                </a:solidFill>
              </a:rPr>
              <a:t>LEARNING BEGINS WHEN YOU FEEL UNCONFORTABLE</a:t>
            </a:r>
            <a:r>
              <a:rPr lang="is-IS"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38601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PRECONCEIVED IDEAS</a:t>
            </a:r>
          </a:p>
        </p:txBody>
      </p:sp>
      <p:sp>
        <p:nvSpPr>
          <p:cNvPr id="3" name="Content Placeholder 2"/>
          <p:cNvSpPr>
            <a:spLocks noGrp="1"/>
          </p:cNvSpPr>
          <p:nvPr>
            <p:ph idx="1"/>
          </p:nvPr>
        </p:nvSpPr>
        <p:spPr>
          <a:xfrm>
            <a:off x="457200" y="2132856"/>
            <a:ext cx="7467600" cy="2985195"/>
          </a:xfrm>
        </p:spPr>
        <p:txBody>
          <a:bodyPr/>
          <a:lstStyle/>
          <a:p>
            <a:r>
              <a:rPr lang="en-US" dirty="0"/>
              <a:t>We all have them!</a:t>
            </a:r>
          </a:p>
          <a:p>
            <a:endParaRPr lang="en-US" dirty="0"/>
          </a:p>
          <a:p>
            <a:r>
              <a:rPr lang="en-US" dirty="0"/>
              <a:t>Are they any useful?</a:t>
            </a:r>
          </a:p>
          <a:p>
            <a:endParaRPr lang="en-US" dirty="0"/>
          </a:p>
        </p:txBody>
      </p:sp>
    </p:spTree>
    <p:extLst>
      <p:ext uri="{BB962C8B-B14F-4D97-AF65-F5344CB8AC3E}">
        <p14:creationId xmlns:p14="http://schemas.microsoft.com/office/powerpoint/2010/main" val="15638599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Think Different</a:t>
            </a:r>
          </a:p>
        </p:txBody>
      </p:sp>
      <p:pic>
        <p:nvPicPr>
          <p:cNvPr id="5" name="YouTube - Think Different.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447800" y="1282184"/>
            <a:ext cx="6941978" cy="520648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96331"/>
            <a:ext cx="8424936" cy="6508263"/>
          </a:xfrm>
          <a:prstGeom prst="rect">
            <a:avLst/>
          </a:prstGeom>
        </p:spPr>
      </p:pic>
    </p:spTree>
    <p:extLst>
      <p:ext uri="{BB962C8B-B14F-4D97-AF65-F5344CB8AC3E}">
        <p14:creationId xmlns:p14="http://schemas.microsoft.com/office/powerpoint/2010/main" val="1470400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5000" y="-27384"/>
            <a:ext cx="5314950" cy="6858000"/>
          </a:xfrm>
          <a:prstGeom prst="rect">
            <a:avLst/>
          </a:prstGeom>
        </p:spPr>
      </p:pic>
    </p:spTree>
    <p:extLst>
      <p:ext uri="{BB962C8B-B14F-4D97-AF65-F5344CB8AC3E}">
        <p14:creationId xmlns:p14="http://schemas.microsoft.com/office/powerpoint/2010/main" val="2091022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job is better than starting my business</a:t>
            </a:r>
          </a:p>
        </p:txBody>
      </p:sp>
      <p:sp>
        <p:nvSpPr>
          <p:cNvPr id="3" name="Text Placeholder 2"/>
          <p:cNvSpPr>
            <a:spLocks noGrp="1"/>
          </p:cNvSpPr>
          <p:nvPr>
            <p:ph type="body" idx="1"/>
          </p:nvPr>
        </p:nvSpPr>
        <p:spPr/>
        <p:txBody>
          <a:bodyPr/>
          <a:lstStyle/>
          <a:p>
            <a:r>
              <a:rPr lang="en-US" dirty="0"/>
              <a:t>1</a:t>
            </a:r>
            <a:r>
              <a:rPr lang="en-US" baseline="30000" dirty="0"/>
              <a:t>st</a:t>
            </a:r>
            <a:r>
              <a:rPr lang="en-US" dirty="0"/>
              <a:t> Preconceived idea</a:t>
            </a:r>
          </a:p>
        </p:txBody>
      </p:sp>
    </p:spTree>
    <p:extLst>
      <p:ext uri="{BB962C8B-B14F-4D97-AF65-F5344CB8AC3E}">
        <p14:creationId xmlns:p14="http://schemas.microsoft.com/office/powerpoint/2010/main" val="195731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Job </a:t>
            </a:r>
            <a:r>
              <a:rPr lang="en-GB" dirty="0" err="1"/>
              <a:t>Vs</a:t>
            </a:r>
            <a:r>
              <a:rPr lang="en-GB" dirty="0"/>
              <a:t> Business</a:t>
            </a:r>
          </a:p>
        </p:txBody>
      </p:sp>
      <p:sp>
        <p:nvSpPr>
          <p:cNvPr id="5" name="Content Placeholder 2"/>
          <p:cNvSpPr>
            <a:spLocks noGrp="1"/>
          </p:cNvSpPr>
          <p:nvPr>
            <p:ph idx="1"/>
          </p:nvPr>
        </p:nvSpPr>
        <p:spPr>
          <a:xfrm>
            <a:off x="457200" y="1600200"/>
            <a:ext cx="7467600" cy="4525963"/>
          </a:xfrm>
        </p:spPr>
        <p:txBody>
          <a:bodyPr/>
          <a:lstStyle/>
          <a:p>
            <a:r>
              <a:rPr lang="en-US" dirty="0"/>
              <a:t>Someone (employee) that delivers services to another one, either a physical or legal one (employer), in a subordinated way, on a personal basis, recurrently and paid for.</a:t>
            </a:r>
            <a:endParaRPr lang="en-GB" dirty="0"/>
          </a:p>
          <a:p>
            <a:endParaRPr lang="en-US" dirty="0"/>
          </a:p>
        </p:txBody>
      </p:sp>
    </p:spTree>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517</TotalTime>
  <Words>1763</Words>
  <Application>Microsoft Macintosh PowerPoint</Application>
  <PresentationFormat>Apresentação no Ecrã (4:3)</PresentationFormat>
  <Paragraphs>274</Paragraphs>
  <Slides>50</Slides>
  <Notes>9</Notes>
  <HiddenSlides>0</HiddenSlides>
  <MMClips>6</MMClips>
  <ScaleCrop>false</ScaleCrop>
  <HeadingPairs>
    <vt:vector size="6" baseType="variant">
      <vt:variant>
        <vt:lpstr>Tipos de letra usados</vt:lpstr>
      </vt:variant>
      <vt:variant>
        <vt:i4>5</vt:i4>
      </vt:variant>
      <vt:variant>
        <vt:lpstr>Tema</vt:lpstr>
      </vt:variant>
      <vt:variant>
        <vt:i4>2</vt:i4>
      </vt:variant>
      <vt:variant>
        <vt:lpstr>Títulos dos diapositivos</vt:lpstr>
      </vt:variant>
      <vt:variant>
        <vt:i4>50</vt:i4>
      </vt:variant>
    </vt:vector>
  </HeadingPairs>
  <TitlesOfParts>
    <vt:vector size="57" baseType="lpstr">
      <vt:lpstr>Arial</vt:lpstr>
      <vt:lpstr>Calibri</vt:lpstr>
      <vt:lpstr>Franklin Gothic Book</vt:lpstr>
      <vt:lpstr>Verdana</vt:lpstr>
      <vt:lpstr>Wingdings 2</vt:lpstr>
      <vt:lpstr>Technic</vt:lpstr>
      <vt:lpstr>2_Technic</vt:lpstr>
      <vt:lpstr>Apresentação do PowerPoint</vt:lpstr>
      <vt:lpstr>Summary</vt:lpstr>
      <vt:lpstr>WHAT YOUR COLLEAGUES HAVE TO SAY ABOUT THIS</vt:lpstr>
      <vt:lpstr>WHAT YOUR COLLEAGUES HAVE TO SAY ABOUT THIS</vt:lpstr>
      <vt:lpstr>PRECONCEIVED IDEAS</vt:lpstr>
      <vt:lpstr>Apresentação do PowerPoint</vt:lpstr>
      <vt:lpstr>Apresentação do PowerPoint</vt:lpstr>
      <vt:lpstr>A job is better than starting my business</vt:lpstr>
      <vt:lpstr>Job Vs Business</vt:lpstr>
      <vt:lpstr>Job Vs Business</vt:lpstr>
      <vt:lpstr>Job Vs Business</vt:lpstr>
      <vt:lpstr>Entrepreneurship is not for me!</vt:lpstr>
      <vt:lpstr>Apresentação do PowerPoint</vt:lpstr>
      <vt:lpstr>ENTREPRENEURSHIP</vt:lpstr>
      <vt:lpstr>Entrepreneurship</vt:lpstr>
      <vt:lpstr>Entrepreneurship</vt:lpstr>
      <vt:lpstr>The Process of Entrepreneurship</vt:lpstr>
      <vt:lpstr>Apresentação do PowerPoint</vt:lpstr>
      <vt:lpstr>Entrepreneurs</vt:lpstr>
      <vt:lpstr>ENTREPRENEURSHIP</vt:lpstr>
      <vt:lpstr>TYPES OF ENTREPRENEURSHIP</vt:lpstr>
      <vt:lpstr>Startups are small companies</vt:lpstr>
      <vt:lpstr>STARTUP Vs SME</vt:lpstr>
      <vt:lpstr>Apresentação do PowerPoint</vt:lpstr>
      <vt:lpstr>Apresentação do PowerPoint</vt:lpstr>
      <vt:lpstr>Innovation is just a fancy name!</vt:lpstr>
      <vt:lpstr>INNOVATION</vt:lpstr>
      <vt:lpstr>INNOVATOR + ENTREPRENEUR</vt:lpstr>
      <vt:lpstr>INNOVATION</vt:lpstr>
      <vt:lpstr>Technology transfer is a cool technology!</vt:lpstr>
      <vt:lpstr>Technology Transfer</vt:lpstr>
      <vt:lpstr>Technology Transfer</vt:lpstr>
      <vt:lpstr>Technology Transfer</vt:lpstr>
      <vt:lpstr>Technology Transfer</vt:lpstr>
      <vt:lpstr>Technology Transfer</vt:lpstr>
      <vt:lpstr>Does knowledge have an economic value?</vt:lpstr>
      <vt:lpstr>TOOLS WE NEED TO VALUE K</vt:lpstr>
      <vt:lpstr>Industry &amp; Academia are 2 worlds apart!</vt:lpstr>
      <vt:lpstr>Industry Vs University</vt:lpstr>
      <vt:lpstr>I have all I can when I finish my degree!</vt:lpstr>
      <vt:lpstr>Apresentação do PowerPoint</vt:lpstr>
      <vt:lpstr>Apresentação do PowerPoint</vt:lpstr>
      <vt:lpstr>SOFT SKILLS = SMART SKILLS</vt:lpstr>
      <vt:lpstr>Apresentação do PowerPoint</vt:lpstr>
      <vt:lpstr>Apresentação do PowerPoint</vt:lpstr>
      <vt:lpstr>Apresentação do PowerPoint</vt:lpstr>
      <vt:lpstr>SOFT SKILLS = SMART SKILLS</vt:lpstr>
      <vt:lpstr>SOFT SKILLS = SMART SKILLS</vt:lpstr>
      <vt:lpstr>SOFT SKILLS = SMART SKILLS</vt:lpstr>
      <vt:lpstr>Think Different</vt:lpstr>
    </vt:vector>
  </TitlesOfParts>
  <Company>BIOALVO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Helena  Vieira</dc:creator>
  <cp:lastModifiedBy>Helena Margarida Vieira</cp:lastModifiedBy>
  <cp:revision>52</cp:revision>
  <dcterms:created xsi:type="dcterms:W3CDTF">2011-04-14T17:08:16Z</dcterms:created>
  <dcterms:modified xsi:type="dcterms:W3CDTF">2020-03-01T15:28:41Z</dcterms:modified>
</cp:coreProperties>
</file>